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259" r:id="rId5"/>
    <p:sldId id="262" r:id="rId6"/>
    <p:sldId id="285" r:id="rId7"/>
    <p:sldId id="284" r:id="rId8"/>
    <p:sldId id="288" r:id="rId9"/>
    <p:sldId id="267" r:id="rId10"/>
    <p:sldId id="287" r:id="rId11"/>
    <p:sldId id="289" r:id="rId12"/>
    <p:sldId id="29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CD5"/>
    <a:srgbClr val="F5B183"/>
    <a:srgbClr val="DBE4F4"/>
    <a:srgbClr val="5FA2D5"/>
    <a:srgbClr val="CE683E"/>
    <a:srgbClr val="468FCD"/>
    <a:srgbClr val="5FA2D4"/>
    <a:srgbClr val="3695D7"/>
    <a:srgbClr val="538BD5"/>
    <a:srgbClr val="EA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42"/>
    <p:restoredTop sz="95574"/>
  </p:normalViewPr>
  <p:slideViewPr>
    <p:cSldViewPr snapToGrid="0">
      <p:cViewPr varScale="1">
        <p:scale>
          <a:sx n="81" d="100"/>
          <a:sy n="81" d="100"/>
        </p:scale>
        <p:origin x="12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DC4AA-5AD8-42E2-B133-E77867EEC4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7D6331-1C35-4136-99CE-E7F7EE6B30DD}">
      <dgm:prSet custT="1"/>
      <dgm:spPr>
        <a:solidFill>
          <a:srgbClr val="5FA2D5">
            <a:alpha val="29389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Assistance dans le quotidien professionnel, ouverture d'un cabinet et formation continue</a:t>
          </a:r>
          <a:endParaRPr lang="en-US" sz="18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7227C45E-DA67-4554-8DB8-24EE9E7BB5E8}" type="parTrans" cxnId="{C3BFCC89-8876-474A-B40B-55976DC22B43}">
      <dgm:prSet/>
      <dgm:spPr/>
      <dgm:t>
        <a:bodyPr/>
        <a:lstStyle/>
        <a:p>
          <a:endParaRPr lang="en-US"/>
        </a:p>
      </dgm:t>
    </dgm:pt>
    <dgm:pt modelId="{D45632D5-665C-45BD-8621-32781855BE25}" type="sibTrans" cxnId="{C3BFCC89-8876-474A-B40B-55976DC22B43}">
      <dgm:prSet/>
      <dgm:spPr/>
      <dgm:t>
        <a:bodyPr/>
        <a:lstStyle/>
        <a:p>
          <a:endParaRPr lang="en-US"/>
        </a:p>
      </dgm:t>
    </dgm:pt>
    <dgm:pt modelId="{DBF1594E-A89B-4193-A07B-92454D8A3EA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Réductions sur l'assurance responsabilité civile professionnelle/d'entreprise</a:t>
          </a:r>
          <a:endParaRPr lang="en-US" dirty="0">
            <a:solidFill>
              <a:schemeClr val="tx1"/>
            </a:solidFill>
          </a:endParaRPr>
        </a:p>
      </dgm:t>
    </dgm:pt>
    <dgm:pt modelId="{EF08A7CF-A4A4-468D-9B05-1FBA81247D8A}" type="parTrans" cxnId="{527D2650-8E74-41D3-8D42-7288D4411F54}">
      <dgm:prSet/>
      <dgm:spPr/>
      <dgm:t>
        <a:bodyPr/>
        <a:lstStyle/>
        <a:p>
          <a:endParaRPr lang="en-US"/>
        </a:p>
      </dgm:t>
    </dgm:pt>
    <dgm:pt modelId="{6D483D39-2E0F-42DC-BECB-A19B32B6ECCA}" type="sibTrans" cxnId="{527D2650-8E74-41D3-8D42-7288D4411F54}">
      <dgm:prSet/>
      <dgm:spPr/>
      <dgm:t>
        <a:bodyPr/>
        <a:lstStyle/>
        <a:p>
          <a:endParaRPr lang="en-US"/>
        </a:p>
      </dgm:t>
    </dgm:pt>
    <dgm:pt modelId="{4E7C48A0-6A6B-4FA6-8D7A-7D11384F95C5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Possibilités de publicité pour ton cabinet</a:t>
          </a:r>
          <a:endParaRPr lang="en-US" dirty="0">
            <a:solidFill>
              <a:schemeClr val="tx1"/>
            </a:solidFill>
          </a:endParaRPr>
        </a:p>
      </dgm:t>
    </dgm:pt>
    <dgm:pt modelId="{698020A2-E17B-48E4-94B1-AAB30B4ACDAB}" type="parTrans" cxnId="{77D3749D-8145-4C7F-A00D-133F53D54E7B}">
      <dgm:prSet/>
      <dgm:spPr/>
      <dgm:t>
        <a:bodyPr/>
        <a:lstStyle/>
        <a:p>
          <a:endParaRPr lang="en-US"/>
        </a:p>
      </dgm:t>
    </dgm:pt>
    <dgm:pt modelId="{CB2DF6E1-5DDB-429A-8FBC-84DB4901842E}" type="sibTrans" cxnId="{77D3749D-8145-4C7F-A00D-133F53D54E7B}">
      <dgm:prSet/>
      <dgm:spPr/>
      <dgm:t>
        <a:bodyPr/>
        <a:lstStyle/>
        <a:p>
          <a:endParaRPr lang="en-US"/>
        </a:p>
      </dgm:t>
    </dgm:pt>
    <dgm:pt modelId="{B9B1EA79-EF6C-4253-B13C-82E91FD3F3AC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Réductions sur les logiciels professionnels pour cabinets</a:t>
          </a:r>
          <a:endParaRPr lang="en-US" dirty="0">
            <a:solidFill>
              <a:schemeClr val="tx1"/>
            </a:solidFill>
          </a:endParaRPr>
        </a:p>
      </dgm:t>
    </dgm:pt>
    <dgm:pt modelId="{79250074-21E2-43D1-9E07-5799C5C60967}" type="parTrans" cxnId="{2965FE9A-22DA-489C-A203-E264BADDE2CF}">
      <dgm:prSet/>
      <dgm:spPr/>
      <dgm:t>
        <a:bodyPr/>
        <a:lstStyle/>
        <a:p>
          <a:endParaRPr lang="en-US"/>
        </a:p>
      </dgm:t>
    </dgm:pt>
    <dgm:pt modelId="{646ED136-9391-46C8-A485-91D693866581}" type="sibTrans" cxnId="{2965FE9A-22DA-489C-A203-E264BADDE2CF}">
      <dgm:prSet/>
      <dgm:spPr/>
      <dgm:t>
        <a:bodyPr/>
        <a:lstStyle/>
        <a:p>
          <a:endParaRPr lang="en-US"/>
        </a:p>
      </dgm:t>
    </dgm:pt>
    <dgm:pt modelId="{FFC31229-B69A-46B3-AC26-BA8D515D63B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Bien informé grâce à la newsletter, au chat WhatsApp et au chat Threema</a:t>
          </a:r>
          <a:endParaRPr lang="en-US" dirty="0">
            <a:solidFill>
              <a:schemeClr val="tx1"/>
            </a:solidFill>
          </a:endParaRPr>
        </a:p>
      </dgm:t>
    </dgm:pt>
    <dgm:pt modelId="{3C4EFA35-C0DD-4B88-BAAB-B87B593A41C9}" type="parTrans" cxnId="{A02B9E17-F7D5-4B04-A836-B150997C130B}">
      <dgm:prSet/>
      <dgm:spPr/>
      <dgm:t>
        <a:bodyPr/>
        <a:lstStyle/>
        <a:p>
          <a:endParaRPr lang="en-US"/>
        </a:p>
      </dgm:t>
    </dgm:pt>
    <dgm:pt modelId="{A1642671-677A-4A8E-B3F9-9A17DBCA7152}" type="sibTrans" cxnId="{A02B9E17-F7D5-4B04-A836-B150997C130B}">
      <dgm:prSet/>
      <dgm:spPr/>
      <dgm:t>
        <a:bodyPr/>
        <a:lstStyle/>
        <a:p>
          <a:endParaRPr lang="en-US"/>
        </a:p>
      </dgm:t>
    </dgm:pt>
    <dgm:pt modelId="{37E57F06-4F90-4AB9-B366-28F104DFEC9B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Droit de regard sur les questions de politique professionnelle</a:t>
          </a:r>
          <a:endParaRPr lang="en-US" dirty="0">
            <a:solidFill>
              <a:schemeClr val="tx1"/>
            </a:solidFill>
          </a:endParaRPr>
        </a:p>
      </dgm:t>
    </dgm:pt>
    <dgm:pt modelId="{0B2591EC-864B-4223-B89D-4EA0779093AF}" type="parTrans" cxnId="{65BA1BD2-DDDC-471F-A01E-27DEB54E6598}">
      <dgm:prSet/>
      <dgm:spPr/>
      <dgm:t>
        <a:bodyPr/>
        <a:lstStyle/>
        <a:p>
          <a:endParaRPr lang="en-US"/>
        </a:p>
      </dgm:t>
    </dgm:pt>
    <dgm:pt modelId="{D1ADA24C-E621-4A0A-BCD7-07BAED4BF926}" type="sibTrans" cxnId="{65BA1BD2-DDDC-471F-A01E-27DEB54E6598}">
      <dgm:prSet/>
      <dgm:spPr/>
      <dgm:t>
        <a:bodyPr/>
        <a:lstStyle/>
        <a:p>
          <a:endParaRPr lang="en-US"/>
        </a:p>
      </dgm:t>
    </dgm:pt>
    <dgm:pt modelId="{553E08DD-AFC4-4857-894A-EE1A0E8F74D5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Réseautage entre Polarites, MG-Vers., excursions, célébrations d'anniversaire</a:t>
          </a:r>
          <a:endParaRPr lang="en-US" dirty="0">
            <a:solidFill>
              <a:schemeClr val="tx1"/>
            </a:solidFill>
          </a:endParaRPr>
        </a:p>
      </dgm:t>
    </dgm:pt>
    <dgm:pt modelId="{13F90F6C-2BBF-441E-A259-A202A1BDFBC6}" type="parTrans" cxnId="{511291BD-0934-4839-B860-A48E5267296E}">
      <dgm:prSet/>
      <dgm:spPr/>
      <dgm:t>
        <a:bodyPr/>
        <a:lstStyle/>
        <a:p>
          <a:endParaRPr lang="en-US"/>
        </a:p>
      </dgm:t>
    </dgm:pt>
    <dgm:pt modelId="{65B35A18-A909-43F8-988D-324429C7F8DE}" type="sibTrans" cxnId="{511291BD-0934-4839-B860-A48E5267296E}">
      <dgm:prSet/>
      <dgm:spPr/>
      <dgm:t>
        <a:bodyPr/>
        <a:lstStyle/>
        <a:p>
          <a:endParaRPr lang="en-US"/>
        </a:p>
      </dgm:t>
    </dgm:pt>
    <dgm:pt modelId="{B1BA3299-019C-4B06-A6A6-8C54B29DDC04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Contrôle simplifié de la formation continue &amp;lt;-&amp;gt;EMR, ASCA</a:t>
          </a:r>
          <a:endParaRPr lang="en-US" dirty="0">
            <a:solidFill>
              <a:schemeClr val="tx1"/>
            </a:solidFill>
          </a:endParaRPr>
        </a:p>
      </dgm:t>
    </dgm:pt>
    <dgm:pt modelId="{29A00790-5AD6-4755-8989-AF0187778B02}" type="parTrans" cxnId="{F559585C-AA5B-4A72-8672-77D1342F5CFC}">
      <dgm:prSet/>
      <dgm:spPr/>
      <dgm:t>
        <a:bodyPr/>
        <a:lstStyle/>
        <a:p>
          <a:endParaRPr lang="en-US"/>
        </a:p>
      </dgm:t>
    </dgm:pt>
    <dgm:pt modelId="{8EE6C73D-13C7-4BFB-9289-4B40896A961E}" type="sibTrans" cxnId="{F559585C-AA5B-4A72-8672-77D1342F5CFC}">
      <dgm:prSet/>
      <dgm:spPr/>
      <dgm:t>
        <a:bodyPr/>
        <a:lstStyle/>
        <a:p>
          <a:endParaRPr lang="en-US"/>
        </a:p>
      </dgm:t>
    </dgm:pt>
    <dgm:pt modelId="{ED0B727C-9270-4015-A7FA-2A9ED8D00543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 dirty="0">
              <a:solidFill>
                <a:schemeClr val="tx1"/>
              </a:solidFill>
            </a:rPr>
            <a:t>Réduction pour la procédure d'équivalence / examen professionnel supérieur </a:t>
          </a:r>
          <a:r>
            <a:rPr lang="de-CH" dirty="0" err="1">
              <a:solidFill>
                <a:schemeClr val="tx1"/>
              </a:solidFill>
            </a:rPr>
            <a:t>OdA </a:t>
          </a:r>
          <a:r>
            <a:rPr lang="de-CH" dirty="0">
              <a:solidFill>
                <a:schemeClr val="tx1"/>
              </a:solidFill>
            </a:rPr>
            <a:t>KT</a:t>
          </a:r>
          <a:endParaRPr lang="en-US" dirty="0">
            <a:solidFill>
              <a:schemeClr val="tx1"/>
            </a:solidFill>
          </a:endParaRPr>
        </a:p>
      </dgm:t>
    </dgm:pt>
    <dgm:pt modelId="{908B7022-BAC7-49E9-95F5-FB88D7841B45}" type="parTrans" cxnId="{F5599AE2-528E-45E9-87FF-B17BD1C85E8D}">
      <dgm:prSet/>
      <dgm:spPr/>
      <dgm:t>
        <a:bodyPr/>
        <a:lstStyle/>
        <a:p>
          <a:endParaRPr lang="en-US"/>
        </a:p>
      </dgm:t>
    </dgm:pt>
    <dgm:pt modelId="{644BB9CC-A7FA-4DA7-A7B6-21F139E7401A}" type="sibTrans" cxnId="{F5599AE2-528E-45E9-87FF-B17BD1C85E8D}">
      <dgm:prSet/>
      <dgm:spPr/>
      <dgm:t>
        <a:bodyPr/>
        <a:lstStyle/>
        <a:p>
          <a:endParaRPr lang="en-US"/>
        </a:p>
      </dgm:t>
    </dgm:pt>
    <dgm:pt modelId="{FFDDC1E0-4A62-444B-97CE-03C32F1E0D6E}">
      <dgm:prSet/>
      <dgm:spPr>
        <a:solidFill>
          <a:srgbClr val="5FA2D5">
            <a:alpha val="30000"/>
          </a:srgbClr>
        </a:solidFill>
        <a:ln>
          <a:noFill/>
        </a:ln>
      </dgm:spPr>
      <dgm:t>
        <a:bodyPr/>
        <a:lstStyle/>
        <a:p>
          <a:r>
            <a:rPr lang="de-CH">
              <a:solidFill>
                <a:schemeClr val="tx1"/>
              </a:solidFill>
            </a:rPr>
            <a:t>Plateforme publicitaire sur l'intranet</a:t>
          </a:r>
          <a:endParaRPr lang="en-US">
            <a:solidFill>
              <a:schemeClr val="tx1"/>
            </a:solidFill>
          </a:endParaRPr>
        </a:p>
      </dgm:t>
    </dgm:pt>
    <dgm:pt modelId="{72E62EC7-2087-43D6-B05F-7FADB440D71D}" type="parTrans" cxnId="{AC068EFC-EBA6-4BFE-A066-75C8205BF7C9}">
      <dgm:prSet/>
      <dgm:spPr/>
      <dgm:t>
        <a:bodyPr/>
        <a:lstStyle/>
        <a:p>
          <a:endParaRPr lang="en-US"/>
        </a:p>
      </dgm:t>
    </dgm:pt>
    <dgm:pt modelId="{2958D413-EC6B-47C3-BBED-04953DC70B01}" type="sibTrans" cxnId="{AC068EFC-EBA6-4BFE-A066-75C8205BF7C9}">
      <dgm:prSet/>
      <dgm:spPr/>
      <dgm:t>
        <a:bodyPr/>
        <a:lstStyle/>
        <a:p>
          <a:endParaRPr lang="en-US"/>
        </a:p>
      </dgm:t>
    </dgm:pt>
    <dgm:pt modelId="{F91A8011-C700-D549-B0B0-4AE2CF4F57FD}" type="pres">
      <dgm:prSet presAssocID="{4E8DC4AA-5AD8-42E2-B133-E77867EEC402}" presName="linear" presStyleCnt="0">
        <dgm:presLayoutVars>
          <dgm:animLvl val="lvl"/>
          <dgm:resizeHandles val="exact"/>
        </dgm:presLayoutVars>
      </dgm:prSet>
      <dgm:spPr/>
    </dgm:pt>
    <dgm:pt modelId="{2D762DB6-8625-CE44-8843-E28DDBB73581}" type="pres">
      <dgm:prSet presAssocID="{9F7D6331-1C35-4136-99CE-E7F7EE6B30DD}" presName="parentText" presStyleLbl="node1" presStyleIdx="0" presStyleCnt="10">
        <dgm:presLayoutVars>
          <dgm:chMax val="0"/>
          <dgm:bulletEnabled val="1"/>
        </dgm:presLayoutVars>
      </dgm:prSet>
      <dgm:spPr>
        <a:xfrm>
          <a:off x="0" y="26858"/>
          <a:ext cx="10219765" cy="431730"/>
        </a:xfrm>
        <a:prstGeom prst="roundRect">
          <a:avLst/>
        </a:prstGeom>
      </dgm:spPr>
    </dgm:pt>
    <dgm:pt modelId="{997D72EB-D19A-4C4C-B72E-E3B65A24A898}" type="pres">
      <dgm:prSet presAssocID="{D45632D5-665C-45BD-8621-32781855BE25}" presName="spacer" presStyleCnt="0"/>
      <dgm:spPr/>
    </dgm:pt>
    <dgm:pt modelId="{D6835DC4-D0C8-BB43-8CBB-F7BB0F70DC8A}" type="pres">
      <dgm:prSet presAssocID="{DBF1594E-A89B-4193-A07B-92454D8A3EA4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B84D60A1-B005-E541-BFA4-79B03BA7F72D}" type="pres">
      <dgm:prSet presAssocID="{6D483D39-2E0F-42DC-BECB-A19B32B6ECCA}" presName="spacer" presStyleCnt="0"/>
      <dgm:spPr/>
    </dgm:pt>
    <dgm:pt modelId="{18C4B573-3F27-884B-821D-41541E035D63}" type="pres">
      <dgm:prSet presAssocID="{4E7C48A0-6A6B-4FA6-8D7A-7D11384F95C5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FF874665-B8D1-3941-BEC5-8E0352902ADF}" type="pres">
      <dgm:prSet presAssocID="{CB2DF6E1-5DDB-429A-8FBC-84DB4901842E}" presName="spacer" presStyleCnt="0"/>
      <dgm:spPr/>
    </dgm:pt>
    <dgm:pt modelId="{ADA83445-1B2F-ED4C-BE64-1F4BB345144C}" type="pres">
      <dgm:prSet presAssocID="{B9B1EA79-EF6C-4253-B13C-82E91FD3F3AC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2A1D2089-ABD3-3F40-A353-384D1AB4D824}" type="pres">
      <dgm:prSet presAssocID="{646ED136-9391-46C8-A485-91D693866581}" presName="spacer" presStyleCnt="0"/>
      <dgm:spPr/>
    </dgm:pt>
    <dgm:pt modelId="{00A77022-5563-0D46-94B3-C654F52A1105}" type="pres">
      <dgm:prSet presAssocID="{FFC31229-B69A-46B3-AC26-BA8D515D63B4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FEAF724D-4FE2-4E46-9CBB-571E18283AC8}" type="pres">
      <dgm:prSet presAssocID="{A1642671-677A-4A8E-B3F9-9A17DBCA7152}" presName="spacer" presStyleCnt="0"/>
      <dgm:spPr/>
    </dgm:pt>
    <dgm:pt modelId="{61DE70B0-38E8-1542-8175-912E49DF6DC6}" type="pres">
      <dgm:prSet presAssocID="{37E57F06-4F90-4AB9-B366-28F104DFEC9B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6931B8AD-8F1F-404B-BB00-00FC4BA28B3C}" type="pres">
      <dgm:prSet presAssocID="{D1ADA24C-E621-4A0A-BCD7-07BAED4BF926}" presName="spacer" presStyleCnt="0"/>
      <dgm:spPr/>
    </dgm:pt>
    <dgm:pt modelId="{2B9192BF-6462-F046-ABDB-ABDDA04D163B}" type="pres">
      <dgm:prSet presAssocID="{553E08DD-AFC4-4857-894A-EE1A0E8F74D5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8AD83E32-6E73-3346-B209-8A50F20D2E60}" type="pres">
      <dgm:prSet presAssocID="{65B35A18-A909-43F8-988D-324429C7F8DE}" presName="spacer" presStyleCnt="0"/>
      <dgm:spPr/>
    </dgm:pt>
    <dgm:pt modelId="{A7691775-03B5-E642-BE1B-063F5476C269}" type="pres">
      <dgm:prSet presAssocID="{B1BA3299-019C-4B06-A6A6-8C54B29DDC04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0733AFFC-0C86-284F-9E53-B025B57E2948}" type="pres">
      <dgm:prSet presAssocID="{8EE6C73D-13C7-4BFB-9289-4B40896A961E}" presName="spacer" presStyleCnt="0"/>
      <dgm:spPr/>
    </dgm:pt>
    <dgm:pt modelId="{7B71E3CF-1327-3940-8048-F967542DBB35}" type="pres">
      <dgm:prSet presAssocID="{ED0B727C-9270-4015-A7FA-2A9ED8D00543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FA7181C0-B23F-4D4A-843D-508E02C0E368}" type="pres">
      <dgm:prSet presAssocID="{644BB9CC-A7FA-4DA7-A7B6-21F139E7401A}" presName="spacer" presStyleCnt="0"/>
      <dgm:spPr/>
    </dgm:pt>
    <dgm:pt modelId="{C648E111-8F9C-0647-9644-505AEB9E1C72}" type="pres">
      <dgm:prSet presAssocID="{FFDDC1E0-4A62-444B-97CE-03C32F1E0D6E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1E157D05-1B0B-0E4C-AA0D-ABC77AAA7660}" type="presOf" srcId="{FFC31229-B69A-46B3-AC26-BA8D515D63B4}" destId="{00A77022-5563-0D46-94B3-C654F52A1105}" srcOrd="0" destOrd="0" presId="urn:microsoft.com/office/officeart/2005/8/layout/vList2"/>
    <dgm:cxn modelId="{17D68E07-C7EA-9E44-88A0-D88B903D0528}" type="presOf" srcId="{553E08DD-AFC4-4857-894A-EE1A0E8F74D5}" destId="{2B9192BF-6462-F046-ABDB-ABDDA04D163B}" srcOrd="0" destOrd="0" presId="urn:microsoft.com/office/officeart/2005/8/layout/vList2"/>
    <dgm:cxn modelId="{AB77A614-8411-E843-B202-46AA0BFB312A}" type="presOf" srcId="{4E8DC4AA-5AD8-42E2-B133-E77867EEC402}" destId="{F91A8011-C700-D549-B0B0-4AE2CF4F57FD}" srcOrd="0" destOrd="0" presId="urn:microsoft.com/office/officeart/2005/8/layout/vList2"/>
    <dgm:cxn modelId="{A02B9E17-F7D5-4B04-A836-B150997C130B}" srcId="{4E8DC4AA-5AD8-42E2-B133-E77867EEC402}" destId="{FFC31229-B69A-46B3-AC26-BA8D515D63B4}" srcOrd="4" destOrd="0" parTransId="{3C4EFA35-C0DD-4B88-BAAB-B87B593A41C9}" sibTransId="{A1642671-677A-4A8E-B3F9-9A17DBCA7152}"/>
    <dgm:cxn modelId="{57DFE01D-5A37-DE4E-9426-B7F9F64D0BA3}" type="presOf" srcId="{9F7D6331-1C35-4136-99CE-E7F7EE6B30DD}" destId="{2D762DB6-8625-CE44-8843-E28DDBB73581}" srcOrd="0" destOrd="0" presId="urn:microsoft.com/office/officeart/2005/8/layout/vList2"/>
    <dgm:cxn modelId="{4593661E-81F4-C942-BE1E-BEE44DE4BEB6}" type="presOf" srcId="{DBF1594E-A89B-4193-A07B-92454D8A3EA4}" destId="{D6835DC4-D0C8-BB43-8CBB-F7BB0F70DC8A}" srcOrd="0" destOrd="0" presId="urn:microsoft.com/office/officeart/2005/8/layout/vList2"/>
    <dgm:cxn modelId="{AF9DA24E-2D0D-C548-82E3-E781A49EED4A}" type="presOf" srcId="{37E57F06-4F90-4AB9-B366-28F104DFEC9B}" destId="{61DE70B0-38E8-1542-8175-912E49DF6DC6}" srcOrd="0" destOrd="0" presId="urn:microsoft.com/office/officeart/2005/8/layout/vList2"/>
    <dgm:cxn modelId="{527D2650-8E74-41D3-8D42-7288D4411F54}" srcId="{4E8DC4AA-5AD8-42E2-B133-E77867EEC402}" destId="{DBF1594E-A89B-4193-A07B-92454D8A3EA4}" srcOrd="1" destOrd="0" parTransId="{EF08A7CF-A4A4-468D-9B05-1FBA81247D8A}" sibTransId="{6D483D39-2E0F-42DC-BECB-A19B32B6ECCA}"/>
    <dgm:cxn modelId="{8E0AF859-A7EC-9544-9903-7BE262B5FBA7}" type="presOf" srcId="{4E7C48A0-6A6B-4FA6-8D7A-7D11384F95C5}" destId="{18C4B573-3F27-884B-821D-41541E035D63}" srcOrd="0" destOrd="0" presId="urn:microsoft.com/office/officeart/2005/8/layout/vList2"/>
    <dgm:cxn modelId="{F559585C-AA5B-4A72-8672-77D1342F5CFC}" srcId="{4E8DC4AA-5AD8-42E2-B133-E77867EEC402}" destId="{B1BA3299-019C-4B06-A6A6-8C54B29DDC04}" srcOrd="7" destOrd="0" parTransId="{29A00790-5AD6-4755-8989-AF0187778B02}" sibTransId="{8EE6C73D-13C7-4BFB-9289-4B40896A961E}"/>
    <dgm:cxn modelId="{F34A9180-D348-8045-A53D-B2E30CD3FAE4}" type="presOf" srcId="{B9B1EA79-EF6C-4253-B13C-82E91FD3F3AC}" destId="{ADA83445-1B2F-ED4C-BE64-1F4BB345144C}" srcOrd="0" destOrd="0" presId="urn:microsoft.com/office/officeart/2005/8/layout/vList2"/>
    <dgm:cxn modelId="{C3BFCC89-8876-474A-B40B-55976DC22B43}" srcId="{4E8DC4AA-5AD8-42E2-B133-E77867EEC402}" destId="{9F7D6331-1C35-4136-99CE-E7F7EE6B30DD}" srcOrd="0" destOrd="0" parTransId="{7227C45E-DA67-4554-8DB8-24EE9E7BB5E8}" sibTransId="{D45632D5-665C-45BD-8621-32781855BE25}"/>
    <dgm:cxn modelId="{39E89496-9AFF-B04D-A7EA-BD5B2A997973}" type="presOf" srcId="{FFDDC1E0-4A62-444B-97CE-03C32F1E0D6E}" destId="{C648E111-8F9C-0647-9644-505AEB9E1C72}" srcOrd="0" destOrd="0" presId="urn:microsoft.com/office/officeart/2005/8/layout/vList2"/>
    <dgm:cxn modelId="{2965FE9A-22DA-489C-A203-E264BADDE2CF}" srcId="{4E8DC4AA-5AD8-42E2-B133-E77867EEC402}" destId="{B9B1EA79-EF6C-4253-B13C-82E91FD3F3AC}" srcOrd="3" destOrd="0" parTransId="{79250074-21E2-43D1-9E07-5799C5C60967}" sibTransId="{646ED136-9391-46C8-A485-91D693866581}"/>
    <dgm:cxn modelId="{77D3749D-8145-4C7F-A00D-133F53D54E7B}" srcId="{4E8DC4AA-5AD8-42E2-B133-E77867EEC402}" destId="{4E7C48A0-6A6B-4FA6-8D7A-7D11384F95C5}" srcOrd="2" destOrd="0" parTransId="{698020A2-E17B-48E4-94B1-AAB30B4ACDAB}" sibTransId="{CB2DF6E1-5DDB-429A-8FBC-84DB4901842E}"/>
    <dgm:cxn modelId="{8739B9A5-93C8-6D4D-8153-A892553AFF71}" type="presOf" srcId="{B1BA3299-019C-4B06-A6A6-8C54B29DDC04}" destId="{A7691775-03B5-E642-BE1B-063F5476C269}" srcOrd="0" destOrd="0" presId="urn:microsoft.com/office/officeart/2005/8/layout/vList2"/>
    <dgm:cxn modelId="{511291BD-0934-4839-B860-A48E5267296E}" srcId="{4E8DC4AA-5AD8-42E2-B133-E77867EEC402}" destId="{553E08DD-AFC4-4857-894A-EE1A0E8F74D5}" srcOrd="6" destOrd="0" parTransId="{13F90F6C-2BBF-441E-A259-A202A1BDFBC6}" sibTransId="{65B35A18-A909-43F8-988D-324429C7F8DE}"/>
    <dgm:cxn modelId="{65BA1BD2-DDDC-471F-A01E-27DEB54E6598}" srcId="{4E8DC4AA-5AD8-42E2-B133-E77867EEC402}" destId="{37E57F06-4F90-4AB9-B366-28F104DFEC9B}" srcOrd="5" destOrd="0" parTransId="{0B2591EC-864B-4223-B89D-4EA0779093AF}" sibTransId="{D1ADA24C-E621-4A0A-BCD7-07BAED4BF926}"/>
    <dgm:cxn modelId="{8DA878DB-DEEC-3E4A-9672-C3B8691DA270}" type="presOf" srcId="{ED0B727C-9270-4015-A7FA-2A9ED8D00543}" destId="{7B71E3CF-1327-3940-8048-F967542DBB35}" srcOrd="0" destOrd="0" presId="urn:microsoft.com/office/officeart/2005/8/layout/vList2"/>
    <dgm:cxn modelId="{F5599AE2-528E-45E9-87FF-B17BD1C85E8D}" srcId="{4E8DC4AA-5AD8-42E2-B133-E77867EEC402}" destId="{ED0B727C-9270-4015-A7FA-2A9ED8D00543}" srcOrd="8" destOrd="0" parTransId="{908B7022-BAC7-49E9-95F5-FB88D7841B45}" sibTransId="{644BB9CC-A7FA-4DA7-A7B6-21F139E7401A}"/>
    <dgm:cxn modelId="{AC068EFC-EBA6-4BFE-A066-75C8205BF7C9}" srcId="{4E8DC4AA-5AD8-42E2-B133-E77867EEC402}" destId="{FFDDC1E0-4A62-444B-97CE-03C32F1E0D6E}" srcOrd="9" destOrd="0" parTransId="{72E62EC7-2087-43D6-B05F-7FADB440D71D}" sibTransId="{2958D413-EC6B-47C3-BBED-04953DC70B01}"/>
    <dgm:cxn modelId="{29D6D050-CE5A-8144-B3BB-C643B8A670B2}" type="presParOf" srcId="{F91A8011-C700-D549-B0B0-4AE2CF4F57FD}" destId="{2D762DB6-8625-CE44-8843-E28DDBB73581}" srcOrd="0" destOrd="0" presId="urn:microsoft.com/office/officeart/2005/8/layout/vList2"/>
    <dgm:cxn modelId="{09C28BEA-DA92-664D-B71D-A23A75D489BB}" type="presParOf" srcId="{F91A8011-C700-D549-B0B0-4AE2CF4F57FD}" destId="{997D72EB-D19A-4C4C-B72E-E3B65A24A898}" srcOrd="1" destOrd="0" presId="urn:microsoft.com/office/officeart/2005/8/layout/vList2"/>
    <dgm:cxn modelId="{A769B91D-308A-9E47-8B19-52518510235B}" type="presParOf" srcId="{F91A8011-C700-D549-B0B0-4AE2CF4F57FD}" destId="{D6835DC4-D0C8-BB43-8CBB-F7BB0F70DC8A}" srcOrd="2" destOrd="0" presId="urn:microsoft.com/office/officeart/2005/8/layout/vList2"/>
    <dgm:cxn modelId="{EAEB938C-A78B-8C43-9EAE-9D1E709FD8FA}" type="presParOf" srcId="{F91A8011-C700-D549-B0B0-4AE2CF4F57FD}" destId="{B84D60A1-B005-E541-BFA4-79B03BA7F72D}" srcOrd="3" destOrd="0" presId="urn:microsoft.com/office/officeart/2005/8/layout/vList2"/>
    <dgm:cxn modelId="{C3593719-618D-4B47-BBC6-14C8293C8FC7}" type="presParOf" srcId="{F91A8011-C700-D549-B0B0-4AE2CF4F57FD}" destId="{18C4B573-3F27-884B-821D-41541E035D63}" srcOrd="4" destOrd="0" presId="urn:microsoft.com/office/officeart/2005/8/layout/vList2"/>
    <dgm:cxn modelId="{E153FAC6-861B-EF4C-8B6A-6D5EC1A2C2F7}" type="presParOf" srcId="{F91A8011-C700-D549-B0B0-4AE2CF4F57FD}" destId="{FF874665-B8D1-3941-BEC5-8E0352902ADF}" srcOrd="5" destOrd="0" presId="urn:microsoft.com/office/officeart/2005/8/layout/vList2"/>
    <dgm:cxn modelId="{30F14180-53AB-E947-A799-F31BCFC01D3C}" type="presParOf" srcId="{F91A8011-C700-D549-B0B0-4AE2CF4F57FD}" destId="{ADA83445-1B2F-ED4C-BE64-1F4BB345144C}" srcOrd="6" destOrd="0" presId="urn:microsoft.com/office/officeart/2005/8/layout/vList2"/>
    <dgm:cxn modelId="{545111E7-CD0C-E041-AB2F-84A6F1D8A20D}" type="presParOf" srcId="{F91A8011-C700-D549-B0B0-4AE2CF4F57FD}" destId="{2A1D2089-ABD3-3F40-A353-384D1AB4D824}" srcOrd="7" destOrd="0" presId="urn:microsoft.com/office/officeart/2005/8/layout/vList2"/>
    <dgm:cxn modelId="{F5E38F6F-A8D7-AF41-9A0E-52B469158818}" type="presParOf" srcId="{F91A8011-C700-D549-B0B0-4AE2CF4F57FD}" destId="{00A77022-5563-0D46-94B3-C654F52A1105}" srcOrd="8" destOrd="0" presId="urn:microsoft.com/office/officeart/2005/8/layout/vList2"/>
    <dgm:cxn modelId="{0CC11DEA-F6F7-4246-953F-0EA8C11ABE10}" type="presParOf" srcId="{F91A8011-C700-D549-B0B0-4AE2CF4F57FD}" destId="{FEAF724D-4FE2-4E46-9CBB-571E18283AC8}" srcOrd="9" destOrd="0" presId="urn:microsoft.com/office/officeart/2005/8/layout/vList2"/>
    <dgm:cxn modelId="{5C007AD8-837A-264B-881D-6C72878D9991}" type="presParOf" srcId="{F91A8011-C700-D549-B0B0-4AE2CF4F57FD}" destId="{61DE70B0-38E8-1542-8175-912E49DF6DC6}" srcOrd="10" destOrd="0" presId="urn:microsoft.com/office/officeart/2005/8/layout/vList2"/>
    <dgm:cxn modelId="{A96CDB34-F8D6-8D42-BD65-70519738D3EE}" type="presParOf" srcId="{F91A8011-C700-D549-B0B0-4AE2CF4F57FD}" destId="{6931B8AD-8F1F-404B-BB00-00FC4BA28B3C}" srcOrd="11" destOrd="0" presId="urn:microsoft.com/office/officeart/2005/8/layout/vList2"/>
    <dgm:cxn modelId="{FB239BAC-8B66-194B-BD2A-CAD76A8BB406}" type="presParOf" srcId="{F91A8011-C700-D549-B0B0-4AE2CF4F57FD}" destId="{2B9192BF-6462-F046-ABDB-ABDDA04D163B}" srcOrd="12" destOrd="0" presId="urn:microsoft.com/office/officeart/2005/8/layout/vList2"/>
    <dgm:cxn modelId="{3BAD4588-E82F-FB47-AEB6-DD7A441F8B7C}" type="presParOf" srcId="{F91A8011-C700-D549-B0B0-4AE2CF4F57FD}" destId="{8AD83E32-6E73-3346-B209-8A50F20D2E60}" srcOrd="13" destOrd="0" presId="urn:microsoft.com/office/officeart/2005/8/layout/vList2"/>
    <dgm:cxn modelId="{96A6EA76-C0C1-8640-9FD7-4A04A3B725CE}" type="presParOf" srcId="{F91A8011-C700-D549-B0B0-4AE2CF4F57FD}" destId="{A7691775-03B5-E642-BE1B-063F5476C269}" srcOrd="14" destOrd="0" presId="urn:microsoft.com/office/officeart/2005/8/layout/vList2"/>
    <dgm:cxn modelId="{5A1B78E7-A6D9-7C40-B769-CDC2FD2A60A6}" type="presParOf" srcId="{F91A8011-C700-D549-B0B0-4AE2CF4F57FD}" destId="{0733AFFC-0C86-284F-9E53-B025B57E2948}" srcOrd="15" destOrd="0" presId="urn:microsoft.com/office/officeart/2005/8/layout/vList2"/>
    <dgm:cxn modelId="{6E44B74F-DFFF-1C46-83DD-C4D19C3D40C8}" type="presParOf" srcId="{F91A8011-C700-D549-B0B0-4AE2CF4F57FD}" destId="{7B71E3CF-1327-3940-8048-F967542DBB35}" srcOrd="16" destOrd="0" presId="urn:microsoft.com/office/officeart/2005/8/layout/vList2"/>
    <dgm:cxn modelId="{95186A9C-1855-F54F-AB14-4EC9DD6B0A40}" type="presParOf" srcId="{F91A8011-C700-D549-B0B0-4AE2CF4F57FD}" destId="{FA7181C0-B23F-4D4A-843D-508E02C0E368}" srcOrd="17" destOrd="0" presId="urn:microsoft.com/office/officeart/2005/8/layout/vList2"/>
    <dgm:cxn modelId="{8550F94A-2F5C-944C-9D2C-FCB848FF38DE}" type="presParOf" srcId="{F91A8011-C700-D549-B0B0-4AE2CF4F57FD}" destId="{C648E111-8F9C-0647-9644-505AEB9E1C7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62DB6-8625-CE44-8843-E28DDBB73581}">
      <dsp:nvSpPr>
        <dsp:cNvPr id="0" name=""/>
        <dsp:cNvSpPr/>
      </dsp:nvSpPr>
      <dsp:spPr>
        <a:xfrm>
          <a:off x="0" y="26858"/>
          <a:ext cx="10219765" cy="431730"/>
        </a:xfrm>
        <a:prstGeom prst="roundRect">
          <a:avLst/>
        </a:prstGeom>
        <a:solidFill>
          <a:srgbClr val="5FA2D5">
            <a:alpha val="29389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Assistance dans le quotidien professionnel, ouverture d'un cabinet et formation continue</a:t>
          </a:r>
          <a:endParaRPr lang="en-US" sz="1800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21075" y="47933"/>
        <a:ext cx="10177615" cy="389580"/>
      </dsp:txXfrm>
    </dsp:sp>
    <dsp:sp modelId="{D6835DC4-D0C8-BB43-8CBB-F7BB0F70DC8A}">
      <dsp:nvSpPr>
        <dsp:cNvPr id="0" name=""/>
        <dsp:cNvSpPr/>
      </dsp:nvSpPr>
      <dsp:spPr>
        <a:xfrm>
          <a:off x="0" y="51042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Réductions sur l'assurance responsabilité civile professionnelle/d'entreprise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531503"/>
        <a:ext cx="10177615" cy="389580"/>
      </dsp:txXfrm>
    </dsp:sp>
    <dsp:sp modelId="{18C4B573-3F27-884B-821D-41541E035D63}">
      <dsp:nvSpPr>
        <dsp:cNvPr id="0" name=""/>
        <dsp:cNvSpPr/>
      </dsp:nvSpPr>
      <dsp:spPr>
        <a:xfrm>
          <a:off x="0" y="99399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Possibilités de publicité pour ton cabinet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015073"/>
        <a:ext cx="10177615" cy="389580"/>
      </dsp:txXfrm>
    </dsp:sp>
    <dsp:sp modelId="{ADA83445-1B2F-ED4C-BE64-1F4BB345144C}">
      <dsp:nvSpPr>
        <dsp:cNvPr id="0" name=""/>
        <dsp:cNvSpPr/>
      </dsp:nvSpPr>
      <dsp:spPr>
        <a:xfrm>
          <a:off x="0" y="147756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Réductions sur les logiciels professionnels pour cabinets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498643"/>
        <a:ext cx="10177615" cy="389580"/>
      </dsp:txXfrm>
    </dsp:sp>
    <dsp:sp modelId="{00A77022-5563-0D46-94B3-C654F52A1105}">
      <dsp:nvSpPr>
        <dsp:cNvPr id="0" name=""/>
        <dsp:cNvSpPr/>
      </dsp:nvSpPr>
      <dsp:spPr>
        <a:xfrm>
          <a:off x="0" y="196113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Bien informé grâce à la newsletter, au chat WhatsApp et au chat Threema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1982213"/>
        <a:ext cx="10177615" cy="389580"/>
      </dsp:txXfrm>
    </dsp:sp>
    <dsp:sp modelId="{61DE70B0-38E8-1542-8175-912E49DF6DC6}">
      <dsp:nvSpPr>
        <dsp:cNvPr id="0" name=""/>
        <dsp:cNvSpPr/>
      </dsp:nvSpPr>
      <dsp:spPr>
        <a:xfrm>
          <a:off x="0" y="244470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Droit de regard sur les questions de politique professionnelle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2465783"/>
        <a:ext cx="10177615" cy="389580"/>
      </dsp:txXfrm>
    </dsp:sp>
    <dsp:sp modelId="{2B9192BF-6462-F046-ABDB-ABDDA04D163B}">
      <dsp:nvSpPr>
        <dsp:cNvPr id="0" name=""/>
        <dsp:cNvSpPr/>
      </dsp:nvSpPr>
      <dsp:spPr>
        <a:xfrm>
          <a:off x="0" y="292827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Réseautage entre Polarites, MG-Vers., excursions, célébrations d'anniversaire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2949353"/>
        <a:ext cx="10177615" cy="389580"/>
      </dsp:txXfrm>
    </dsp:sp>
    <dsp:sp modelId="{A7691775-03B5-E642-BE1B-063F5476C269}">
      <dsp:nvSpPr>
        <dsp:cNvPr id="0" name=""/>
        <dsp:cNvSpPr/>
      </dsp:nvSpPr>
      <dsp:spPr>
        <a:xfrm>
          <a:off x="0" y="341184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Contrôle simplifié de la formation continue &amp;lt;-&amp;gt;EMR, ASCA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3432923"/>
        <a:ext cx="10177615" cy="389580"/>
      </dsp:txXfrm>
    </dsp:sp>
    <dsp:sp modelId="{7B71E3CF-1327-3940-8048-F967542DBB35}">
      <dsp:nvSpPr>
        <dsp:cNvPr id="0" name=""/>
        <dsp:cNvSpPr/>
      </dsp:nvSpPr>
      <dsp:spPr>
        <a:xfrm>
          <a:off x="0" y="389541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 dirty="0">
              <a:solidFill>
                <a:schemeClr val="tx1"/>
              </a:solidFill>
            </a:rPr>
            <a:t>Réduction pour la procédure d'équivalence / examen professionnel supérieur </a:t>
          </a:r>
          <a:r>
            <a:rPr lang="de-CH" sz="1800" kern="1200" dirty="0" err="1">
              <a:solidFill>
                <a:schemeClr val="tx1"/>
              </a:solidFill>
            </a:rPr>
            <a:t>OdA </a:t>
          </a:r>
          <a:r>
            <a:rPr lang="de-CH" sz="1800" kern="1200" dirty="0">
              <a:solidFill>
                <a:schemeClr val="tx1"/>
              </a:solidFill>
            </a:rPr>
            <a:t>KT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1075" y="3916493"/>
        <a:ext cx="10177615" cy="389580"/>
      </dsp:txXfrm>
    </dsp:sp>
    <dsp:sp modelId="{C648E111-8F9C-0647-9644-505AEB9E1C72}">
      <dsp:nvSpPr>
        <dsp:cNvPr id="0" name=""/>
        <dsp:cNvSpPr/>
      </dsp:nvSpPr>
      <dsp:spPr>
        <a:xfrm>
          <a:off x="0" y="4378988"/>
          <a:ext cx="10219765" cy="431730"/>
        </a:xfrm>
        <a:prstGeom prst="roundRect">
          <a:avLst/>
        </a:prstGeom>
        <a:solidFill>
          <a:srgbClr val="5FA2D5">
            <a:alpha val="3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kern="1200">
              <a:solidFill>
                <a:schemeClr val="tx1"/>
              </a:solidFill>
            </a:rPr>
            <a:t>Plateforme publicitaire sur l'intranet</a:t>
          </a:r>
          <a:endParaRPr lang="en-US" sz="1800" kern="1200">
            <a:solidFill>
              <a:schemeClr val="tx1"/>
            </a:solidFill>
          </a:endParaRPr>
        </a:p>
      </dsp:txBody>
      <dsp:txXfrm>
        <a:off x="21075" y="4400063"/>
        <a:ext cx="10177615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DB3D1-A1D4-1E4A-BEEB-3183C228ACC4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Modifier le format du texte principal</a:t>
            </a:r>
          </a:p>
          <a:p>
            <a:pPr lvl="1"/>
            <a:r>
              <a:rPr lang="de-DE"/>
              <a:t>Deuxième niveau</a:t>
            </a:r>
          </a:p>
          <a:p>
            <a:pPr lvl="2"/>
            <a:r>
              <a:rPr lang="de-DE"/>
              <a:t>Troisième niveau</a:t>
            </a:r>
          </a:p>
          <a:p>
            <a:pPr lvl="3"/>
            <a:r>
              <a:rPr lang="de-DE"/>
              <a:t>Quatrième niveau</a:t>
            </a:r>
          </a:p>
          <a:p>
            <a:pPr lvl="4"/>
            <a:r>
              <a:rPr lang="de-DE"/>
              <a:t>Cinquième niveau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52E1-C570-6B47-9FA1-313A1CD7D9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3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err="1"/>
              <a:t>bbbb</a:t>
            </a: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745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480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8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43B11-0A86-947B-1AF5-8A1A69FBD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EF2910-9CB5-38A0-24D8-9BCF4007F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8A9E99-DED7-F16B-C680-324917E9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8D4F25-5944-169A-AA91-531CFEED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9C64D5-0993-771D-647A-75A04A30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88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9D409-4200-D795-272E-D0CD60B2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5E84F8-E016-9857-C850-C75F74D85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B5F86-D997-9E89-B6F5-6E5E362F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BA2987-9C72-4F76-E5C7-79D05D6F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2A65E-83AC-3DCB-6322-D6F9530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3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0B679A-EA6B-E565-8BD1-5195EDFBF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0D4CAB-4072-0C7C-39D9-8FBDC244D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7FECF9-4ABF-30DE-62A2-70FEDD6A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125F5A-6783-7E12-9DCC-4E872D1D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71DA43-F861-9ECC-EDF1-4CF81752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31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04046-3553-401A-B873-8F6B1C32E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912170-601B-7AC0-B5A6-9D8B52C8B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4A3F46-B6DC-9684-E166-E7F1BB74C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006742-9CDA-8E0A-080D-F2222839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C18763-7558-C459-AA73-2FA8B1A5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6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EAF12-3F0C-60E1-CC0B-F0960CCA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2A164-B939-6441-7E12-0B029BC38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9435DF-7643-F7E5-F4C5-268C3113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66C521-93B5-75F6-FE72-772582D2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69EAED-1643-C1BC-859F-DC1B40CD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83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444D5-49FA-8706-94A9-DB531B91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71C404-D70A-548F-562F-E38AD8401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04B88C-5BE3-D9AE-6229-6820F3406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57D7B7-D86A-5139-FA5C-C5DAE29F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1AB26B-9DF4-F4A8-BD07-6615C4FF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DE3AC8-5664-CA40-7CF8-ABA83EF49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93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428F2-6513-ACEC-DACB-23B80335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AF4304-05CF-1A0F-CB38-91A06236F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7BE656-B2B7-E154-DDDB-479DF50E4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C947D6-0CC2-7937-C159-D599A4E52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5097F73-BD33-CAD0-E659-6FBE3E708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FA90085-388C-AE9B-85CF-92CD51FD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D4E69C-5CF6-0FE9-DF5C-2105780D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8A124AD-4913-277E-F257-899E1E48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0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21AB3-1995-171B-392C-70FB5569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4D6BC6-7D96-5785-9CAB-00DCDD9F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A4214DD-F801-ADB8-F406-B241EE8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1D22E8-EEF5-CC57-AC62-3D3B396C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EE8DDD-EF99-F4FB-61F7-59BAD0B3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EE62E5-DD9D-027E-7CA8-42CBFB56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A61DA5-B62F-258E-ED36-C69B3EBC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0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DB1FD-A2FB-9612-0AD3-205920FC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97AD8-003D-C000-5EB1-30A735CC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719556-F753-E50B-53EE-28AA3177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D8CC12-10C3-E8D1-9779-23C80206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0F6584-166B-7B20-709C-C7568111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A398311-3B97-A21E-E4E5-2AD0C987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825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CBA34-8A1F-990E-E936-929A8DAD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550F46-4350-CF96-F446-FFA596CC88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EEBAC7-8471-ECAA-216E-E88A4C36B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979F48-7D22-F3A4-F1CE-415FC4B35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1833F9-504C-1346-8F44-F5594FA9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C879CF2-A4AB-45B7-431D-F780D10E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7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F0E58BD-D10E-18F6-700C-B3E1E641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Modifier le format du titre de master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E044A8-9735-2936-A628-48A0FD290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Modifier le format du texte principal</a:t>
            </a:r>
          </a:p>
          <a:p>
            <a:pPr lvl="1"/>
            <a:r>
              <a:rPr lang="de-DE"/>
              <a:t>Deuxième niveau</a:t>
            </a:r>
          </a:p>
          <a:p>
            <a:pPr lvl="2"/>
            <a:r>
              <a:rPr lang="de-DE"/>
              <a:t>Troisième niveau</a:t>
            </a:r>
          </a:p>
          <a:p>
            <a:pPr lvl="3"/>
            <a:r>
              <a:rPr lang="de-DE"/>
              <a:t>Quatrième niveau</a:t>
            </a:r>
          </a:p>
          <a:p>
            <a:pPr lvl="4"/>
            <a:r>
              <a:rPr lang="de-DE"/>
              <a:t>Cinquième niveau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B92586-085D-0B3E-B298-F1EC156AD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E555-49C4-DB4B-BA3B-4536750A0BF6}" type="datetimeFigureOut">
              <a:rPr lang="de-DE" smtClean="0"/>
              <a:t>18.09.25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7E783A-CFB5-6E10-03E0-8CB83A85F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13EF53-C83B-20FC-ED43-B9491B005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94144-F682-DB4E-955B-AB5502319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802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g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15138"/>
          <a:stretch/>
        </p:blipFill>
        <p:spPr>
          <a:xfrm>
            <a:off x="-172995" y="1"/>
            <a:ext cx="12776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85315" y="1555929"/>
            <a:ext cx="457458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CH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Une méthode de </a:t>
            </a:r>
            <a:r>
              <a:rPr lang="de-CH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thérapie complémentaire</a:t>
            </a:r>
            <a:endParaRPr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84E6E44F-4D0F-4E4F-AF35-7BCD9BBF25B2}"/>
              </a:ext>
            </a:extLst>
          </p:cNvPr>
          <p:cNvSpPr/>
          <p:nvPr/>
        </p:nvSpPr>
        <p:spPr>
          <a:xfrm>
            <a:off x="7502063" y="6330896"/>
            <a:ext cx="57454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CH" sz="2000">
                <a:solidFill>
                  <a:srgbClr val="3695D7"/>
                </a:solidFill>
                <a:latin typeface="Calibri"/>
                <a:ea typeface="Calibri"/>
                <a:cs typeface="Calibri"/>
                <a:sym typeface="Calibri"/>
              </a:rPr>
              <a:t>Polarité : la santé grâce au flux énergétique</a:t>
            </a:r>
            <a:endParaRPr sz="2000">
              <a:solidFill>
                <a:srgbClr val="3695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9B6216BA-F2F0-B5C6-30B9-151BE7A7B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36" b="38537"/>
          <a:stretch/>
        </p:blipFill>
        <p:spPr>
          <a:xfrm>
            <a:off x="-762000" y="118016"/>
            <a:ext cx="6858000" cy="15723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8"/>
    </mc:Choice>
    <mc:Fallback xmlns:a16="http://schemas.microsoft.com/office/drawing/2014/main" xmlns="">
      <p:transition spd="slow" advTm="2012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Google Shape;137;p7"/>
          <p:cNvSpPr txBox="1"/>
          <p:nvPr/>
        </p:nvSpPr>
        <p:spPr>
          <a:xfrm>
            <a:off x="838200" y="401221"/>
            <a:ext cx="10515600" cy="134806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538CD5"/>
              </a:buClr>
              <a:buSzPts val="3600"/>
            </a:pPr>
            <a:r>
              <a:rPr lang="en-US" sz="5400" b="1" kern="1200" err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Association </a:t>
            </a:r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suisse de polarité – </a:t>
            </a:r>
            <a:r>
              <a:rPr lang="en-US" sz="5400" b="1" kern="1200" err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rPr>
              <a:t>PoVS</a:t>
            </a:r>
            <a:endParaRPr lang="en-US" sz="54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  <a:prstGeom prst="rect">
            <a:avLst/>
          </a:prstGeom>
        </p:spPr>
        <p:txBody>
          <a:bodyPr spcFirstLastPara="1" vert="horz" lIns="90000" tIns="45720" rIns="91440" bIns="45720" rtlCol="0" anchor="ctr" anchorCtr="0">
            <a:normAutofit/>
          </a:bodyPr>
          <a:lstStyle/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Fondée</a:t>
            </a:r>
            <a:r>
              <a:rPr lang="en-US" dirty="0"/>
              <a:t> en 1988 en tant </a:t>
            </a:r>
            <a:r>
              <a:rPr lang="en-US" dirty="0" err="1"/>
              <a:t>qu'association</a:t>
            </a:r>
            <a:endParaRPr lang="en-US" dirty="0"/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Association depuis</a:t>
            </a:r>
            <a:r>
              <a:rPr lang="en-US" dirty="0"/>
              <a:t> 1994</a:t>
            </a:r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Compte actuellement près de</a:t>
            </a:r>
            <a:r>
              <a:rPr lang="en-US" dirty="0"/>
              <a:t> 250 </a:t>
            </a:r>
            <a:r>
              <a:rPr lang="en-US" dirty="0" err="1"/>
              <a:t>membres </a:t>
            </a:r>
            <a:r>
              <a:rPr lang="en-US" dirty="0"/>
              <a:t>(AM, EM, PM, SM)</a:t>
            </a:r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/>
              <a:t>La PoVS </a:t>
            </a:r>
            <a:r>
              <a:rPr lang="en-US" dirty="0" err="1"/>
              <a:t>est membre </a:t>
            </a:r>
            <a:r>
              <a:rPr lang="en-US" dirty="0"/>
              <a:t>de l'OdA KT </a:t>
            </a:r>
          </a:p>
          <a:p>
            <a:pPr marL="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 err="1"/>
              <a:t>Responsable </a:t>
            </a:r>
            <a:r>
              <a:rPr lang="en-US" dirty="0"/>
              <a:t>de </a:t>
            </a:r>
            <a:r>
              <a:rPr lang="en-US" dirty="0" err="1"/>
              <a:t>l'identification des méthodes </a:t>
            </a:r>
            <a:r>
              <a:rPr lang="en-US" dirty="0"/>
              <a:t>(METID) </a:t>
            </a:r>
          </a:p>
          <a:p>
            <a:pPr marL="800100" lvl="1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sz="2800" dirty="0" err="1"/>
              <a:t>Base pour </a:t>
            </a:r>
            <a:r>
              <a:rPr lang="en-US" sz="2800" dirty="0"/>
              <a:t>la </a:t>
            </a:r>
            <a:r>
              <a:rPr lang="en-US" sz="2800" dirty="0" err="1"/>
              <a:t>formation </a:t>
            </a:r>
            <a:r>
              <a:rPr lang="en-US" sz="2800" dirty="0"/>
              <a:t>de thérapeute KT (BZ </a:t>
            </a:r>
            <a:r>
              <a:rPr lang="en-US" sz="2800" dirty="0" err="1"/>
              <a:t>ou </a:t>
            </a:r>
            <a:r>
              <a:rPr lang="en-US" sz="2800" dirty="0"/>
              <a:t>ED)</a:t>
            </a: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20EE1220-F102-B5AE-3076-FE52A0C9B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65" t="36512" r="23208" b="34186"/>
          <a:stretch/>
        </p:blipFill>
        <p:spPr>
          <a:xfrm>
            <a:off x="10577208" y="6163647"/>
            <a:ext cx="1447671" cy="679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:p16="http://schemas.microsoft.com/office/powerpoint/2015/main" xmlns:adec="http://schemas.microsoft.com/office/drawing/2017/decorative" xmlns:a16="http://schemas.microsoft.com/office/drawing/2014/main" xmlns="">
      <p:transition spd="slow" advTm="508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454F8-266F-394D-B0C8-6DEAB079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>
                <a:solidFill>
                  <a:schemeClr val="accent2"/>
                </a:solidFill>
                <a:sym typeface="Calibri"/>
              </a:rPr>
              <a:t>Le réseau PoVS</a:t>
            </a:r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D71D177-20E1-FA48-BEB5-64E088517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09"/>
          <a:stretch/>
        </p:blipFill>
        <p:spPr>
          <a:xfrm>
            <a:off x="587995" y="2385536"/>
            <a:ext cx="11604005" cy="20995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064D3D-8F38-A148-B0C3-AE12944F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38" y="4954453"/>
            <a:ext cx="10236200" cy="698500"/>
          </a:xfrm>
          <a:prstGeom prst="rect">
            <a:avLst/>
          </a:prstGeom>
        </p:spPr>
      </p:pic>
      <p:pic>
        <p:nvPicPr>
          <p:cNvPr id="6" name="Google Shape;138;p7">
            <a:extLst>
              <a:ext uri="{FF2B5EF4-FFF2-40B4-BE49-F238E27FC236}">
                <a16:creationId xmlns:a16="http://schemas.microsoft.com/office/drawing/2014/main" id="{0074A335-048B-A343-B938-55B94C23E0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15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A94503A-54B2-E845-AB89-3ADD68FB70BF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6104723" y="1613671"/>
            <a:ext cx="2681" cy="290048"/>
          </a:xfrm>
          <a:prstGeom prst="straightConnector1">
            <a:avLst/>
          </a:prstGeom>
          <a:ln w="31750" cap="flat" cmpd="sng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137;p7">
            <a:extLst>
              <a:ext uri="{FF2B5EF4-FFF2-40B4-BE49-F238E27FC236}">
                <a16:creationId xmlns:a16="http://schemas.microsoft.com/office/drawing/2014/main" id="{A9AAFFD3-0E8F-CF43-BE3A-2A9575CF5611}"/>
              </a:ext>
            </a:extLst>
          </p:cNvPr>
          <p:cNvSpPr txBox="1"/>
          <p:nvPr/>
        </p:nvSpPr>
        <p:spPr>
          <a:xfrm>
            <a:off x="828672" y="188640"/>
            <a:ext cx="47972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538CD5"/>
              </a:buClr>
              <a:buSzPts val="3600"/>
            </a:pPr>
            <a:r>
              <a:rPr lang="de-CH" sz="3600" b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Comment nous nous organisons</a:t>
            </a:r>
            <a:endParaRPr sz="3600" b="1">
              <a:solidFill>
                <a:srgbClr val="538CD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97C588-53F6-B5DD-74BA-8BB16FBC833A}"/>
              </a:ext>
            </a:extLst>
          </p:cNvPr>
          <p:cNvSpPr/>
          <p:nvPr/>
        </p:nvSpPr>
        <p:spPr>
          <a:xfrm>
            <a:off x="5216476" y="1175908"/>
            <a:ext cx="1776494" cy="437763"/>
          </a:xfrm>
          <a:prstGeom prst="roundRect">
            <a:avLst>
              <a:gd name="adj" fmla="val 34445"/>
            </a:avLst>
          </a:prstGeom>
          <a:solidFill>
            <a:srgbClr val="F5B18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MEMBRES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05627-451D-BE33-6AF8-A6BC278CE52A}"/>
              </a:ext>
            </a:extLst>
          </p:cNvPr>
          <p:cNvGrpSpPr/>
          <p:nvPr/>
        </p:nvGrpSpPr>
        <p:grpSpPr>
          <a:xfrm>
            <a:off x="1868555" y="1903719"/>
            <a:ext cx="8477698" cy="2333687"/>
            <a:chOff x="1868555" y="2969609"/>
            <a:chExt cx="8477698" cy="233368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EF3C928-1D8A-459C-3CE7-41067848DF03}"/>
                </a:ext>
              </a:extLst>
            </p:cNvPr>
            <p:cNvSpPr/>
            <p:nvPr/>
          </p:nvSpPr>
          <p:spPr>
            <a:xfrm>
              <a:off x="1868555" y="2969609"/>
              <a:ext cx="8477698" cy="2333687"/>
            </a:xfrm>
            <a:prstGeom prst="roundRect">
              <a:avLst>
                <a:gd name="adj" fmla="val 41663"/>
              </a:avLst>
            </a:prstGeom>
            <a:solidFill>
              <a:srgbClr val="DBE4F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tIns="0" rtlCol="0" anchor="t" anchorCtr="1"/>
            <a:lstStyle/>
            <a:p>
              <a:pPr algn="ctr"/>
              <a:endParaRPr lang="en-CH" b="1">
                <a:solidFill>
                  <a:srgbClr val="0070C0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4DE1CFF7-AE5D-3B41-9E3F-3AFFE397B201}"/>
                </a:ext>
              </a:extLst>
            </p:cNvPr>
            <p:cNvSpPr txBox="1"/>
            <p:nvPr/>
          </p:nvSpPr>
          <p:spPr>
            <a:xfrm>
              <a:off x="2126389" y="4516552"/>
              <a:ext cx="1897751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de-CH" sz="2000">
                  <a:solidFill>
                    <a:schemeClr val="accent2"/>
                  </a:solidFill>
                </a:rPr>
                <a:t>Melanie </a:t>
              </a:r>
              <a:r>
                <a:rPr lang="de-CH" sz="2000" err="1">
                  <a:solidFill>
                    <a:schemeClr val="accent2"/>
                  </a:solidFill>
                </a:rPr>
                <a:t>Goumri</a:t>
              </a:r>
              <a:endParaRPr lang="de-CH" sz="2000">
                <a:solidFill>
                  <a:schemeClr val="accent2"/>
                </a:solidFill>
              </a:endParaRP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7A093CFD-CDD4-204D-8743-81FD3B8F8BA1}"/>
                </a:ext>
              </a:extLst>
            </p:cNvPr>
            <p:cNvSpPr txBox="1"/>
            <p:nvPr/>
          </p:nvSpPr>
          <p:spPr>
            <a:xfrm>
              <a:off x="3990866" y="4794871"/>
              <a:ext cx="22395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2000">
                  <a:solidFill>
                    <a:schemeClr val="accent2"/>
                  </a:solidFill>
                </a:rPr>
                <a:t>Ceylan </a:t>
              </a:r>
              <a:r>
                <a:rPr lang="de-CH" sz="2000" err="1">
                  <a:solidFill>
                    <a:schemeClr val="accent2"/>
                  </a:solidFill>
                </a:rPr>
                <a:t>Kurz-Yasargil</a:t>
              </a:r>
              <a:endParaRPr lang="de-CH" sz="2000">
                <a:solidFill>
                  <a:schemeClr val="accent2"/>
                </a:solidFill>
              </a:endParaRPr>
            </a:p>
          </p:txBody>
        </p:sp>
        <p:sp>
          <p:nvSpPr>
            <p:cNvPr id="22" name="Textfeld 47">
              <a:extLst>
                <a:ext uri="{FF2B5EF4-FFF2-40B4-BE49-F238E27FC236}">
                  <a16:creationId xmlns:a16="http://schemas.microsoft.com/office/drawing/2014/main" id="{E8073E75-B4A4-4075-0D67-F1E7626F9F00}"/>
                </a:ext>
              </a:extLst>
            </p:cNvPr>
            <p:cNvSpPr txBox="1"/>
            <p:nvPr/>
          </p:nvSpPr>
          <p:spPr>
            <a:xfrm>
              <a:off x="6353402" y="4809105"/>
              <a:ext cx="1644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>
                  <a:solidFill>
                    <a:schemeClr val="accent2"/>
                  </a:solidFill>
                </a:rPr>
                <a:t>Valeria </a:t>
              </a:r>
              <a:r>
                <a:rPr lang="en-GB" sz="2000" err="1">
                  <a:solidFill>
                    <a:schemeClr val="accent2"/>
                  </a:solidFill>
                </a:rPr>
                <a:t>Darpin</a:t>
              </a:r>
              <a:endParaRPr lang="de-DE" sz="2000">
                <a:solidFill>
                  <a:schemeClr val="accent2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D7FE058-4FF0-7013-7693-551F0BDB01E1}"/>
                </a:ext>
              </a:extLst>
            </p:cNvPr>
            <p:cNvSpPr/>
            <p:nvPr/>
          </p:nvSpPr>
          <p:spPr>
            <a:xfrm>
              <a:off x="2426862" y="3233754"/>
              <a:ext cx="1283704" cy="1292087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2D2D1E-0B17-ABD3-47C1-CA27A96182C1}"/>
                </a:ext>
              </a:extLst>
            </p:cNvPr>
            <p:cNvSpPr/>
            <p:nvPr/>
          </p:nvSpPr>
          <p:spPr>
            <a:xfrm>
              <a:off x="4427921" y="3505897"/>
              <a:ext cx="1283704" cy="1292087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EFBF9F-191A-B67F-17B3-7A2A4673CA1B}"/>
                </a:ext>
              </a:extLst>
            </p:cNvPr>
            <p:cNvSpPr/>
            <p:nvPr/>
          </p:nvSpPr>
          <p:spPr>
            <a:xfrm>
              <a:off x="6486546" y="3517018"/>
              <a:ext cx="1283704" cy="1292087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8F5853-D333-956C-279F-BF4516A37853}"/>
                </a:ext>
              </a:extLst>
            </p:cNvPr>
            <p:cNvSpPr/>
            <p:nvPr/>
          </p:nvSpPr>
          <p:spPr>
            <a:xfrm>
              <a:off x="8420371" y="3247309"/>
              <a:ext cx="1283704" cy="1292087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22225">
              <a:solidFill>
                <a:srgbClr val="5FA2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01578D-3529-F3BD-1BAC-63D2AC10263D}"/>
                </a:ext>
              </a:extLst>
            </p:cNvPr>
            <p:cNvSpPr txBox="1"/>
            <p:nvPr/>
          </p:nvSpPr>
          <p:spPr>
            <a:xfrm>
              <a:off x="4927475" y="3057252"/>
              <a:ext cx="2353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b="1">
                  <a:solidFill>
                    <a:srgbClr val="0070C0"/>
                  </a:solidFill>
                </a:rPr>
                <a:t>Présidence et comité directeur</a:t>
              </a:r>
            </a:p>
          </p:txBody>
        </p:sp>
        <p:sp>
          <p:nvSpPr>
            <p:cNvPr id="30" name="Textfeld 47">
              <a:extLst>
                <a:ext uri="{FF2B5EF4-FFF2-40B4-BE49-F238E27FC236}">
                  <a16:creationId xmlns:a16="http://schemas.microsoft.com/office/drawing/2014/main" id="{99920AB8-4A98-DD79-153C-5DF02055EF02}"/>
                </a:ext>
              </a:extLst>
            </p:cNvPr>
            <p:cNvSpPr txBox="1"/>
            <p:nvPr/>
          </p:nvSpPr>
          <p:spPr>
            <a:xfrm>
              <a:off x="8269286" y="4558734"/>
              <a:ext cx="1644204" cy="40011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GB" sz="2000">
                  <a:solidFill>
                    <a:schemeClr val="accent2"/>
                  </a:solidFill>
                </a:rPr>
                <a:t>Carole </a:t>
              </a:r>
              <a:r>
                <a:rPr lang="en-GB" sz="2000" err="1">
                  <a:solidFill>
                    <a:schemeClr val="accent2"/>
                  </a:solidFill>
                </a:rPr>
                <a:t>Petter</a:t>
              </a:r>
              <a:endParaRPr lang="de-DE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ACA20F-E98E-A21A-25A2-6B724275CD24}"/>
              </a:ext>
            </a:extLst>
          </p:cNvPr>
          <p:cNvGrpSpPr/>
          <p:nvPr/>
        </p:nvGrpSpPr>
        <p:grpSpPr>
          <a:xfrm>
            <a:off x="7128398" y="4587963"/>
            <a:ext cx="3609962" cy="1216854"/>
            <a:chOff x="8015981" y="380999"/>
            <a:chExt cx="3609962" cy="121685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670DFC5-1250-B118-B213-8045157DE4CB}"/>
                </a:ext>
              </a:extLst>
            </p:cNvPr>
            <p:cNvSpPr/>
            <p:nvPr/>
          </p:nvSpPr>
          <p:spPr>
            <a:xfrm>
              <a:off x="8015981" y="380999"/>
              <a:ext cx="2780189" cy="1216854"/>
            </a:xfrm>
            <a:prstGeom prst="roundRect">
              <a:avLst>
                <a:gd name="adj" fmla="val 38484"/>
              </a:avLst>
            </a:prstGeom>
            <a:solidFill>
              <a:srgbClr val="F5B18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b="1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A2DFF-C75D-4888-7425-CAB44243A393}"/>
                </a:ext>
              </a:extLst>
            </p:cNvPr>
            <p:cNvSpPr txBox="1"/>
            <p:nvPr/>
          </p:nvSpPr>
          <p:spPr>
            <a:xfrm>
              <a:off x="8269286" y="439617"/>
              <a:ext cx="335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b="1">
                  <a:solidFill>
                    <a:srgbClr val="0070C0"/>
                  </a:solidFill>
                </a:rPr>
                <a:t>Groupes d'organisation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Membres Boutique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Réseaux sociaux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H" sz="1600">
                  <a:solidFill>
                    <a:srgbClr val="0070C0"/>
                  </a:solidFill>
                </a:rPr>
                <a:t>Suisse romande</a:t>
              </a:r>
            </a:p>
          </p:txBody>
        </p:sp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5F40EAE-8621-396E-424A-A656D496F171}"/>
              </a:ext>
            </a:extLst>
          </p:cNvPr>
          <p:cNvSpPr/>
          <p:nvPr/>
        </p:nvSpPr>
        <p:spPr>
          <a:xfrm>
            <a:off x="1308538" y="4586393"/>
            <a:ext cx="5307921" cy="2018954"/>
          </a:xfrm>
          <a:prstGeom prst="roundRect">
            <a:avLst>
              <a:gd name="adj" fmla="val 39882"/>
            </a:avLst>
          </a:prstGeom>
          <a:solidFill>
            <a:srgbClr val="DBE4F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752FFA-1306-B924-6FF0-EC4FC620093F}"/>
              </a:ext>
            </a:extLst>
          </p:cNvPr>
          <p:cNvSpPr txBox="1"/>
          <p:nvPr/>
        </p:nvSpPr>
        <p:spPr>
          <a:xfrm>
            <a:off x="3414951" y="4598123"/>
            <a:ext cx="106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>
                <a:solidFill>
                  <a:srgbClr val="0070C0"/>
                </a:solidFill>
              </a:rPr>
              <a:t>État-major</a:t>
            </a:r>
          </a:p>
        </p:txBody>
      </p:sp>
      <p:cxnSp>
        <p:nvCxnSpPr>
          <p:cNvPr id="41" name="Gerade Verbindung mit Pfeil 24">
            <a:extLst>
              <a:ext uri="{FF2B5EF4-FFF2-40B4-BE49-F238E27FC236}">
                <a16:creationId xmlns:a16="http://schemas.microsoft.com/office/drawing/2014/main" id="{AF7FDFA8-1842-99A5-5BB2-04489BEB1EB1}"/>
              </a:ext>
            </a:extLst>
          </p:cNvPr>
          <p:cNvCxnSpPr>
            <a:cxnSpLocks/>
          </p:cNvCxnSpPr>
          <p:nvPr/>
        </p:nvCxnSpPr>
        <p:spPr>
          <a:xfrm>
            <a:off x="3950804" y="4237406"/>
            <a:ext cx="0" cy="348987"/>
          </a:xfrm>
          <a:prstGeom prst="straightConnector1">
            <a:avLst/>
          </a:prstGeom>
          <a:ln w="31750" cap="flat" cmpd="sng">
            <a:miter lim="800000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7">
            <a:extLst>
              <a:ext uri="{FF2B5EF4-FFF2-40B4-BE49-F238E27FC236}">
                <a16:creationId xmlns:a16="http://schemas.microsoft.com/office/drawing/2014/main" id="{484B7307-23D3-6E86-5F6D-FE1DE29DF460}"/>
              </a:ext>
            </a:extLst>
          </p:cNvPr>
          <p:cNvSpPr txBox="1"/>
          <p:nvPr/>
        </p:nvSpPr>
        <p:spPr>
          <a:xfrm>
            <a:off x="1549653" y="5792602"/>
            <a:ext cx="1582944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CH" sz="1600">
                <a:solidFill>
                  <a:schemeClr val="accent2"/>
                </a:solidFill>
              </a:rPr>
              <a:t>Denise Hefti</a:t>
            </a:r>
          </a:p>
          <a:p>
            <a:pPr algn="ctr"/>
            <a:r>
              <a:rPr lang="de-CH" sz="1200">
                <a:solidFill>
                  <a:srgbClr val="0070C0"/>
                </a:solidFill>
              </a:rPr>
              <a:t>Administration Comptabilité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7900A1C-5D6D-03A4-61FF-47C50A960068}"/>
              </a:ext>
            </a:extLst>
          </p:cNvPr>
          <p:cNvSpPr/>
          <p:nvPr/>
        </p:nvSpPr>
        <p:spPr>
          <a:xfrm>
            <a:off x="1822775" y="4754293"/>
            <a:ext cx="1046140" cy="104417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3" name="Textfeld 47">
            <a:extLst>
              <a:ext uri="{FF2B5EF4-FFF2-40B4-BE49-F238E27FC236}">
                <a16:creationId xmlns:a16="http://schemas.microsoft.com/office/drawing/2014/main" id="{20A3FC66-A721-9D08-928A-AD4BA7D5973E}"/>
              </a:ext>
            </a:extLst>
          </p:cNvPr>
          <p:cNvSpPr txBox="1"/>
          <p:nvPr/>
        </p:nvSpPr>
        <p:spPr>
          <a:xfrm>
            <a:off x="4519063" y="5804221"/>
            <a:ext cx="197384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base"/>
            <a:r>
              <a:rPr lang="en-GB" sz="1600">
                <a:solidFill>
                  <a:schemeClr val="accent2"/>
                </a:solidFill>
              </a:rPr>
              <a:t>Ann-Marie Schneider</a:t>
            </a:r>
          </a:p>
          <a:p>
            <a:pPr algn="ctr"/>
            <a:r>
              <a:rPr lang="de-CH" sz="1200">
                <a:solidFill>
                  <a:srgbClr val="0070C0"/>
                </a:solidFill>
              </a:rPr>
              <a:t>Salons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550136C-19E4-CAED-B14F-4FF58F6B8F71}"/>
              </a:ext>
            </a:extLst>
          </p:cNvPr>
          <p:cNvSpPr/>
          <p:nvPr/>
        </p:nvSpPr>
        <p:spPr>
          <a:xfrm>
            <a:off x="4956108" y="4760050"/>
            <a:ext cx="1046140" cy="104417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8" name="Textfeld 47">
            <a:extLst>
              <a:ext uri="{FF2B5EF4-FFF2-40B4-BE49-F238E27FC236}">
                <a16:creationId xmlns:a16="http://schemas.microsoft.com/office/drawing/2014/main" id="{86B8C655-0A55-8802-D378-ECCF1978E18D}"/>
              </a:ext>
            </a:extLst>
          </p:cNvPr>
          <p:cNvSpPr txBox="1"/>
          <p:nvPr/>
        </p:nvSpPr>
        <p:spPr>
          <a:xfrm>
            <a:off x="3069080" y="6073910"/>
            <a:ext cx="1721373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GB" sz="1600">
                <a:solidFill>
                  <a:schemeClr val="accent2"/>
                </a:solidFill>
              </a:rPr>
              <a:t>Marianne </a:t>
            </a:r>
            <a:r>
              <a:rPr lang="en-GB" sz="1600" err="1">
                <a:solidFill>
                  <a:schemeClr val="accent2"/>
                </a:solidFill>
              </a:rPr>
              <a:t>Raschle</a:t>
            </a:r>
            <a:endParaRPr lang="de-CH" sz="1600">
              <a:solidFill>
                <a:schemeClr val="accent2"/>
              </a:solidFill>
            </a:endParaRPr>
          </a:p>
          <a:p>
            <a:pPr algn="ctr"/>
            <a:r>
              <a:rPr lang="de-CH" sz="1200">
                <a:solidFill>
                  <a:srgbClr val="0070C0"/>
                </a:solidFill>
              </a:rPr>
              <a:t>Caisse d'assurance maladie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12FB46C-ACFB-FE6B-0348-45EEF9D0E9AA}"/>
              </a:ext>
            </a:extLst>
          </p:cNvPr>
          <p:cNvSpPr/>
          <p:nvPr/>
        </p:nvSpPr>
        <p:spPr>
          <a:xfrm>
            <a:off x="3434911" y="5025565"/>
            <a:ext cx="1046140" cy="104417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22225">
            <a:solidFill>
              <a:srgbClr val="5FA2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5" name="Gerade Verbindung mit Pfeil 24">
            <a:extLst>
              <a:ext uri="{FF2B5EF4-FFF2-40B4-BE49-F238E27FC236}">
                <a16:creationId xmlns:a16="http://schemas.microsoft.com/office/drawing/2014/main" id="{A640D002-85A5-C217-1AA0-0F6815901156}"/>
              </a:ext>
            </a:extLst>
          </p:cNvPr>
          <p:cNvCxnSpPr>
            <a:cxnSpLocks/>
          </p:cNvCxnSpPr>
          <p:nvPr/>
        </p:nvCxnSpPr>
        <p:spPr>
          <a:xfrm>
            <a:off x="8325014" y="4239241"/>
            <a:ext cx="0" cy="348987"/>
          </a:xfrm>
          <a:prstGeom prst="straightConnector1">
            <a:avLst/>
          </a:prstGeom>
          <a:ln w="31750" cap="flat" cmpd="sng">
            <a:miter lim="800000"/>
            <a:tailEnd type="non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4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:a16="http://schemas.microsoft.com/office/drawing/2014/main" xmlns="">
      <p:transition spd="slow" advTm="508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Google Shape;137;p7"/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538CD5"/>
              </a:buClr>
              <a:buSzPts val="3600"/>
            </a:pPr>
            <a:r>
              <a:rPr lang="en-US" sz="4600" b="1" kern="1200" err="1">
                <a:solidFill>
                  <a:srgbClr val="538CD5"/>
                </a:solidFill>
                <a:latin typeface="+mj-lt"/>
                <a:ea typeface="+mj-ea"/>
                <a:cs typeface="+mj-cs"/>
                <a:sym typeface="Calibri"/>
              </a:rPr>
              <a:t>Nos principales missions</a:t>
            </a:r>
            <a:endParaRPr lang="en-US" sz="4600" b="1" kern="1200">
              <a:solidFill>
                <a:srgbClr val="538CD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:mc="http://schemas.openxmlformats.org/markup-compatibility/2006" xmlns:p14="http://schemas.microsoft.com/office/powerpoint/2010/main" xmlns:p16="http://schemas.microsoft.com/office/powerpoint/2015/main" xmlns:adec="http://schemas.microsoft.com/office/drawing/2017/decorative" xmlns:a16="http://schemas.microsoft.com/office/drawing/2014/main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630935" y="2660904"/>
            <a:ext cx="7498912" cy="354787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r>
              <a:rPr lang="en-US" dirty="0" err="1"/>
              <a:t>Garantir à long terme </a:t>
            </a:r>
            <a:r>
              <a:rPr lang="en-US" dirty="0"/>
              <a:t>la </a:t>
            </a:r>
            <a:r>
              <a:rPr lang="en-US" dirty="0" err="1"/>
              <a:t>reconnaissance par les caisses d'assurance maladie</a:t>
            </a:r>
            <a:endParaRPr lang="en-US" dirty="0"/>
          </a:p>
          <a:p>
            <a:r>
              <a:rPr lang="en-US" dirty="0" err="1"/>
              <a:t>Défense des intérêts économiques professionnels </a:t>
            </a:r>
            <a:r>
              <a:rPr lang="en-US" dirty="0"/>
              <a:t>des </a:t>
            </a:r>
            <a:r>
              <a:rPr lang="en-US" dirty="0" err="1"/>
              <a:t>membres</a:t>
            </a:r>
            <a:endParaRPr lang="en-US" dirty="0"/>
          </a:p>
          <a:p>
            <a:r>
              <a:rPr lang="en-US" dirty="0" err="1"/>
              <a:t>Diffusion </a:t>
            </a:r>
            <a:r>
              <a:rPr lang="en-US" dirty="0"/>
              <a:t>et </a:t>
            </a:r>
            <a:r>
              <a:rPr lang="en-US" dirty="0" err="1"/>
              <a:t>promotion </a:t>
            </a:r>
            <a:r>
              <a:rPr lang="en-US" dirty="0"/>
              <a:t>de </a:t>
            </a:r>
            <a:r>
              <a:rPr lang="en-US" dirty="0" err="1"/>
              <a:t>la méthode</a:t>
            </a:r>
            <a:endParaRPr lang="en-US" dirty="0"/>
          </a:p>
          <a:p>
            <a:r>
              <a:rPr lang="en-US" dirty="0" err="1"/>
              <a:t>Mise en réseau avec </a:t>
            </a:r>
            <a:r>
              <a:rPr lang="en-US" dirty="0"/>
              <a:t>les caisses d'assurance maladie, </a:t>
            </a:r>
            <a:r>
              <a:rPr lang="en-US" dirty="0" err="1"/>
              <a:t>les associations faîtières</a:t>
            </a:r>
            <a:r>
              <a:rPr lang="en-US" dirty="0"/>
              <a:t>, </a:t>
            </a:r>
            <a:r>
              <a:rPr lang="en-US" dirty="0" err="1"/>
              <a:t>les fédérations</a:t>
            </a:r>
            <a:r>
              <a:rPr lang="en-US" dirty="0"/>
              <a:t>, </a:t>
            </a:r>
            <a:r>
              <a:rPr lang="en-US" dirty="0" err="1"/>
              <a:t>les organismes d'enregistrement </a:t>
            </a:r>
            <a:r>
              <a:rPr lang="en-US" dirty="0"/>
              <a:t>et les écoles de polarité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858EE1E-5E7B-1848-B0C2-04438640A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53" y="324194"/>
            <a:ext cx="4157330" cy="4663440"/>
          </a:xfrm>
          <a:prstGeom prst="rect">
            <a:avLst/>
          </a:prstGeom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9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:ask="http://schemas.microsoft.com/office/drawing/2018/sketchyshapes" xmlns:p16="http://schemas.microsoft.com/office/powerpoint/2015/main" xmlns:adec="http://schemas.microsoft.com/office/drawing/2017/decorative" xmlns:a16="http://schemas.microsoft.com/office/drawing/2014/main" xmlns="">
      <p:transition spd="slow" advTm="508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71533-D0A8-D80B-3812-80EDCA09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17" y="306688"/>
            <a:ext cx="8636706" cy="722955"/>
          </a:xfrm>
        </p:spPr>
        <p:txBody>
          <a:bodyPr>
            <a:normAutofit/>
          </a:bodyPr>
          <a:lstStyle/>
          <a:p>
            <a:r>
              <a:rPr lang="de-CH" sz="4000" b="1">
                <a:solidFill>
                  <a:schemeClr val="accent1"/>
                </a:solidFill>
              </a:rPr>
              <a:t>Les avantages d'une adhésion à la PoVS</a:t>
            </a:r>
            <a:endParaRPr lang="de-DE" sz="4000" b="1">
              <a:solidFill>
                <a:schemeClr val="accent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314391-8253-41BB-A9AD-14A3F50ACE4F}"/>
              </a:ext>
            </a:extLst>
          </p:cNvPr>
          <p:cNvSpPr/>
          <p:nvPr/>
        </p:nvSpPr>
        <p:spPr>
          <a:xfrm>
            <a:off x="1938639" y="1442866"/>
            <a:ext cx="273695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 kern="1200" dirty="0">
                <a:solidFill>
                  <a:srgbClr val="0070C0"/>
                </a:solidFill>
                <a:latin typeface="Calibri"/>
                <a:ea typeface="+mn-ea"/>
                <a:cs typeface="Calibri"/>
              </a:rPr>
              <a:t>Formation professionnelle et reconnaissance</a:t>
            </a:r>
            <a:endParaRPr lang="de-CH" sz="1800" b="1" kern="1200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2A0235-A1A7-D7AC-0CD7-5A6FBEBE85AF}"/>
              </a:ext>
            </a:extLst>
          </p:cNvPr>
          <p:cNvSpPr/>
          <p:nvPr/>
        </p:nvSpPr>
        <p:spPr>
          <a:xfrm>
            <a:off x="8327327" y="3446680"/>
            <a:ext cx="273229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Avantages</a:t>
            </a:r>
            <a:endParaRPr lang="de-CH" sz="2000" b="1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95C0FD-B86E-5426-D9B5-98CAB3ECA24B}"/>
              </a:ext>
            </a:extLst>
          </p:cNvPr>
          <p:cNvSpPr/>
          <p:nvPr/>
        </p:nvSpPr>
        <p:spPr>
          <a:xfrm>
            <a:off x="7472405" y="1520630"/>
            <a:ext cx="2732289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Représentation des intérêts</a:t>
            </a:r>
            <a:endParaRPr lang="de-CH" b="1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59526D-1465-3306-3E4D-9259CBF5F59E}"/>
              </a:ext>
            </a:extLst>
          </p:cNvPr>
          <p:cNvSpPr/>
          <p:nvPr/>
        </p:nvSpPr>
        <p:spPr>
          <a:xfrm>
            <a:off x="3267309" y="4759389"/>
            <a:ext cx="2736951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Réseautage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08399A-D240-AEF2-63A8-3FDD1E59EEE5}"/>
              </a:ext>
            </a:extLst>
          </p:cNvPr>
          <p:cNvSpPr/>
          <p:nvPr/>
        </p:nvSpPr>
        <p:spPr>
          <a:xfrm>
            <a:off x="1177220" y="3395387"/>
            <a:ext cx="2736951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Publicité</a:t>
            </a:r>
            <a:endParaRPr lang="de-CH" sz="1800" kern="1200">
              <a:solidFill>
                <a:srgbClr val="E36C09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C54751-B457-2B45-BE6A-BA23103144F2}"/>
              </a:ext>
            </a:extLst>
          </p:cNvPr>
          <p:cNvSpPr/>
          <p:nvPr/>
        </p:nvSpPr>
        <p:spPr>
          <a:xfrm>
            <a:off x="4736221" y="1104978"/>
            <a:ext cx="2719559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  <a:buSzPts val="2000"/>
            </a:pPr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Organismes d'enregistrement et assureurs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933346-DF8B-5C4F-B621-07F589650CEA}"/>
              </a:ext>
            </a:extLst>
          </p:cNvPr>
          <p:cNvSpPr/>
          <p:nvPr/>
        </p:nvSpPr>
        <p:spPr>
          <a:xfrm>
            <a:off x="6197873" y="4766315"/>
            <a:ext cx="2732290" cy="19489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FA2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de-CH" sz="1800" b="1" kern="1200">
              <a:solidFill>
                <a:schemeClr val="accent2">
                  <a:lumMod val="60000"/>
                  <a:lumOff val="40000"/>
                </a:schemeClr>
              </a:solidFill>
              <a:latin typeface="Calibri"/>
              <a:ea typeface="+mn-ea"/>
              <a:cs typeface="Calibri"/>
            </a:endParaRPr>
          </a:p>
          <a:p>
            <a:pPr algn="ctr"/>
            <a:r>
              <a:rPr lang="de-CH" sz="2000" b="1">
                <a:solidFill>
                  <a:srgbClr val="0070C0"/>
                </a:solidFill>
                <a:latin typeface="Calibri"/>
                <a:cs typeface="Calibri"/>
              </a:rPr>
              <a:t>Informations externes et internes</a:t>
            </a:r>
          </a:p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FA82285-1E2B-5D41-989F-E5A06F6100AB}"/>
              </a:ext>
            </a:extLst>
          </p:cNvPr>
          <p:cNvSpPr/>
          <p:nvPr/>
        </p:nvSpPr>
        <p:spPr>
          <a:xfrm>
            <a:off x="5187609" y="3203530"/>
            <a:ext cx="1867749" cy="1753053"/>
          </a:xfrm>
          <a:prstGeom prst="ellipse">
            <a:avLst/>
          </a:prstGeom>
          <a:solidFill>
            <a:srgbClr val="F5B18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rgbClr val="0070C0"/>
                </a:solidFill>
                <a:latin typeface="Calibri"/>
                <a:cs typeface="Calibri"/>
              </a:rPr>
              <a:t>Comment puis-je contribuer ?</a:t>
            </a:r>
          </a:p>
        </p:txBody>
      </p:sp>
      <p:pic>
        <p:nvPicPr>
          <p:cNvPr id="15" name="Google Shape;138;p7">
            <a:extLst>
              <a:ext uri="{FF2B5EF4-FFF2-40B4-BE49-F238E27FC236}">
                <a16:creationId xmlns:a16="http://schemas.microsoft.com/office/drawing/2014/main" id="{748041B6-5D29-CF47-8A45-D9F596897E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2F08B636-1A72-76A9-6307-C543BF01F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8455" y="5637053"/>
            <a:ext cx="1024234" cy="1024234"/>
          </a:xfrm>
          <a:prstGeom prst="rect">
            <a:avLst/>
          </a:prstGeom>
        </p:spPr>
      </p:pic>
      <p:pic>
        <p:nvPicPr>
          <p:cNvPr id="10" name="Graphic 9" descr="Information with solid fill">
            <a:extLst>
              <a:ext uri="{FF2B5EF4-FFF2-40B4-BE49-F238E27FC236}">
                <a16:creationId xmlns:a16="http://schemas.microsoft.com/office/drawing/2014/main" id="{9450D275-C73D-5CFE-4883-1252CCC62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830" y="2417329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0EEAB-63DD-AD23-D94C-D19E16E670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10379298" y="2535690"/>
            <a:ext cx="1266039" cy="971208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55ECBC-2E7F-5022-3B8B-0AE6D9293F3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9123776" y="5561690"/>
            <a:ext cx="1334597" cy="1146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6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98"/>
    </mc:Choice>
    <mc:Fallback xmlns:asvg="http://schemas.microsoft.com/office/drawing/2016/SVG/main" xmlns:a16="http://schemas.microsoft.com/office/drawing/2014/main" xmlns="">
      <p:transition spd="slow" advTm="1178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/>
        </p:nvSpPr>
        <p:spPr>
          <a:xfrm>
            <a:off x="914400" y="188640"/>
            <a:ext cx="9502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538CD5"/>
              </a:buClr>
              <a:buSzPts val="3600"/>
            </a:pPr>
            <a:r>
              <a:rPr lang="de-CH" sz="3600" b="1" dirty="0">
                <a:solidFill>
                  <a:schemeClr val="accent2"/>
                </a:solidFill>
                <a:latin typeface="+mj-lt"/>
                <a:ea typeface="+mj-ea"/>
                <a:cs typeface="+mj-cs"/>
                <a:sym typeface="Calibri"/>
              </a:rPr>
              <a:t>De nombreuses bonnes raisons de devenir membre</a:t>
            </a:r>
            <a:endParaRPr sz="3600" b="1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321" y="6169217"/>
            <a:ext cx="1494558" cy="614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36;p7">
            <a:extLst>
              <a:ext uri="{FF2B5EF4-FFF2-40B4-BE49-F238E27FC236}">
                <a16:creationId xmlns:a16="http://schemas.microsoft.com/office/drawing/2014/main" id="{FE793967-047F-7690-729C-09B67053C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911150"/>
              </p:ext>
            </p:extLst>
          </p:nvPr>
        </p:nvGraphicFramePr>
        <p:xfrm>
          <a:off x="914400" y="1331640"/>
          <a:ext cx="10219765" cy="4837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7C1C6FE-1564-1C4D-8832-5F9B8BC91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6007" l="9810" r="89715">
                        <a14:foregroundMark x1="34335" y1="12674" x2="58861" y2="55208"/>
                        <a14:foregroundMark x1="35285" y1="56250" x2="61551" y2="20486"/>
                        <a14:foregroundMark x1="49051" y1="10243" x2="52690" y2="53299"/>
                        <a14:foregroundMark x1="33861" y1="38542" x2="61551" y2="39583"/>
                        <a14:foregroundMark x1="36076" y1="28299" x2="38766" y2="43924"/>
                        <a14:foregroundMark x1="55380" y1="21875" x2="59335" y2="48438"/>
                        <a14:foregroundMark x1="61234" y1="21875" x2="62500" y2="56250"/>
                        <a14:foregroundMark x1="39241" y1="53819" x2="61234" y2="54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83405">
            <a:off x="10193600" y="502823"/>
            <a:ext cx="1525848" cy="13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0"/>
    </mc:Choice>
    <mc:Fallback xmlns:a14="http://schemas.microsoft.com/office/drawing/2010/main" xmlns:dgm="http://schemas.openxmlformats.org/drawingml/2006/diagram" xmlns:a16="http://schemas.microsoft.com/office/drawing/2014/main" xmlns="">
      <p:transition spd="slow" advTm="508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BE16-6DBD-D5AF-2A5C-FE140A1B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596"/>
          </a:xfrm>
        </p:spPr>
        <p:txBody>
          <a:bodyPr/>
          <a:lstStyle/>
          <a:p>
            <a:r>
              <a:rPr lang="en-CH" b="1" dirty="0">
                <a:solidFill>
                  <a:schemeClr val="accent1"/>
                </a:solidFill>
              </a:rPr>
              <a:t>cotisations des membres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22BD36-9AE0-2C35-6871-2BDBD58F53F0}"/>
              </a:ext>
            </a:extLst>
          </p:cNvPr>
          <p:cNvSpPr/>
          <p:nvPr/>
        </p:nvSpPr>
        <p:spPr>
          <a:xfrm>
            <a:off x="714371" y="1843478"/>
            <a:ext cx="2364609" cy="3971655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F439B-8C95-5EF8-01BE-DE1793A9DFF0}"/>
              </a:ext>
            </a:extLst>
          </p:cNvPr>
          <p:cNvSpPr txBox="1"/>
          <p:nvPr/>
        </p:nvSpPr>
        <p:spPr>
          <a:xfrm>
            <a:off x="1375572" y="1943345"/>
            <a:ext cx="1023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chemeClr val="accent1"/>
                </a:solidFill>
              </a:rPr>
              <a:t>Étudiant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017845-ABCD-6CEE-4CFF-5A0B1D02C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9" b="18810"/>
          <a:stretch/>
        </p:blipFill>
        <p:spPr>
          <a:xfrm>
            <a:off x="1023048" y="2461674"/>
            <a:ext cx="1713911" cy="537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2921A8-B6C3-3C2F-19A8-76CAEF75B79B}"/>
              </a:ext>
            </a:extLst>
          </p:cNvPr>
          <p:cNvSpPr txBox="1"/>
          <p:nvPr/>
        </p:nvSpPr>
        <p:spPr>
          <a:xfrm>
            <a:off x="714370" y="3194603"/>
            <a:ext cx="230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chemeClr val="accent1"/>
                </a:solidFill>
                <a:effectLst/>
              </a:rPr>
              <a:t>Formation dans le cadre d'un cursus diplômant reconnu.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B3312CC-2CFF-FC6F-3887-38026ACE35F7}"/>
              </a:ext>
            </a:extLst>
          </p:cNvPr>
          <p:cNvSpPr/>
          <p:nvPr/>
        </p:nvSpPr>
        <p:spPr>
          <a:xfrm>
            <a:off x="3495685" y="1838714"/>
            <a:ext cx="2364608" cy="3976419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AE8E36-0EE9-CDD3-6582-7A33B96BC50F}"/>
              </a:ext>
            </a:extLst>
          </p:cNvPr>
          <p:cNvSpPr txBox="1"/>
          <p:nvPr/>
        </p:nvSpPr>
        <p:spPr>
          <a:xfrm>
            <a:off x="3599667" y="1938580"/>
            <a:ext cx="2165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Thérapeute en polarité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9135EA-DCBE-E030-F1AC-EAE31EADC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5" t="40902" r="20699" b="41863"/>
          <a:stretch/>
        </p:blipFill>
        <p:spPr>
          <a:xfrm>
            <a:off x="3846220" y="2466735"/>
            <a:ext cx="1691217" cy="491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95E1A1-1D31-57C3-4395-94CE6155E312}"/>
              </a:ext>
            </a:extLst>
          </p:cNvPr>
          <p:cNvSpPr txBox="1"/>
          <p:nvPr/>
        </p:nvSpPr>
        <p:spPr>
          <a:xfrm>
            <a:off x="3491677" y="3032670"/>
            <a:ext cx="236861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Praticiens diplômés en polarité en Suisse selon les conditions d'admission.</a:t>
            </a:r>
          </a:p>
          <a:p>
            <a:pPr algn="ctr" fontAlgn="base"/>
            <a:endParaRPr lang="de-CH" sz="2000" dirty="0">
              <a:solidFill>
                <a:srgbClr val="0C71C3"/>
              </a:solidFill>
            </a:endParaRPr>
          </a:p>
          <a:p>
            <a:pPr algn="ctr" fontAlgn="base"/>
            <a:endParaRPr lang="de-CH" sz="2000" b="0" i="0" dirty="0">
              <a:solidFill>
                <a:srgbClr val="0C71C3"/>
              </a:solidFill>
              <a:effectLst/>
            </a:endParaRPr>
          </a:p>
          <a:p>
            <a:pPr algn="ctr" fontAlgn="base"/>
            <a:r>
              <a:rPr lang="de-CH" sz="1700" i="1" dirty="0">
                <a:solidFill>
                  <a:srgbClr val="0C71C3"/>
                </a:solidFill>
              </a:rPr>
              <a:t>Frais d'adhésion : 50 CHF</a:t>
            </a:r>
            <a:endParaRPr lang="de-CH" sz="1700" b="0" i="1" dirty="0">
              <a:solidFill>
                <a:schemeClr val="accent1"/>
              </a:solidFill>
              <a:effectLst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8C507B-A0D7-F502-9EEC-1036C4AE8922}"/>
              </a:ext>
            </a:extLst>
          </p:cNvPr>
          <p:cNvSpPr/>
          <p:nvPr/>
        </p:nvSpPr>
        <p:spPr>
          <a:xfrm>
            <a:off x="6353186" y="1838712"/>
            <a:ext cx="2364608" cy="3976421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62DC2-95A1-AB5C-BAD4-E1BAA8617199}"/>
              </a:ext>
            </a:extLst>
          </p:cNvPr>
          <p:cNvSpPr txBox="1"/>
          <p:nvPr/>
        </p:nvSpPr>
        <p:spPr>
          <a:xfrm>
            <a:off x="7114402" y="1938578"/>
            <a:ext cx="832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Membre passif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3B1DA2-A496-3950-D53B-90DB5F5C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9" b="18810"/>
          <a:stretch/>
        </p:blipFill>
        <p:spPr>
          <a:xfrm>
            <a:off x="6661861" y="2456907"/>
            <a:ext cx="1713911" cy="5373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3A2CDD-364A-9A7F-0070-95FC296B8F7C}"/>
              </a:ext>
            </a:extLst>
          </p:cNvPr>
          <p:cNvSpPr txBox="1"/>
          <p:nvPr/>
        </p:nvSpPr>
        <p:spPr>
          <a:xfrm>
            <a:off x="6374333" y="3027921"/>
            <a:ext cx="2312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Personnes qui ne remplissent pas entièrement les conditions requises pour devenir membre actif ou qui souhaitent soutenir l'association en tant que membre passif.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A78EADE-1754-CFC6-8268-3A13830D41CE}"/>
              </a:ext>
            </a:extLst>
          </p:cNvPr>
          <p:cNvSpPr/>
          <p:nvPr/>
        </p:nvSpPr>
        <p:spPr>
          <a:xfrm>
            <a:off x="9186883" y="1833947"/>
            <a:ext cx="2364608" cy="3981186"/>
          </a:xfrm>
          <a:prstGeom prst="roundRect">
            <a:avLst/>
          </a:prstGeom>
          <a:solidFill>
            <a:schemeClr val="accent2">
              <a:alpha val="2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95EE42-4461-6320-A3F7-2638E0221634}"/>
              </a:ext>
            </a:extLst>
          </p:cNvPr>
          <p:cNvSpPr txBox="1"/>
          <p:nvPr/>
        </p:nvSpPr>
        <p:spPr>
          <a:xfrm>
            <a:off x="9781410" y="1933813"/>
            <a:ext cx="1203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>
                <a:solidFill>
                  <a:schemeClr val="accent1"/>
                </a:solidFill>
              </a:rPr>
              <a:t>Réseau</a:t>
            </a:r>
            <a:endParaRPr lang="en-CH" b="1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E45561-AEAD-3F88-B79D-E7E0B53F67E5}"/>
              </a:ext>
            </a:extLst>
          </p:cNvPr>
          <p:cNvSpPr txBox="1"/>
          <p:nvPr/>
        </p:nvSpPr>
        <p:spPr>
          <a:xfrm>
            <a:off x="9210687" y="3035269"/>
            <a:ext cx="23408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CH" b="0" i="0" dirty="0">
                <a:solidFill>
                  <a:srgbClr val="0C71C3"/>
                </a:solidFill>
                <a:effectLst/>
              </a:rPr>
              <a:t>Praticiens diplômés en polarité </a:t>
            </a:r>
            <a:r>
              <a:rPr lang="de-CH" b="1" i="0" dirty="0">
                <a:solidFill>
                  <a:srgbClr val="0C71C3"/>
                </a:solidFill>
                <a:effectLst/>
              </a:rPr>
              <a:t>hors de Suisse </a:t>
            </a:r>
            <a:r>
              <a:rPr lang="de-CH" b="0" i="0" dirty="0">
                <a:solidFill>
                  <a:srgbClr val="0C71C3"/>
                </a:solidFill>
                <a:effectLst/>
              </a:rPr>
              <a:t>ayant les mêmes droits et obligations que les membres passifs de Suisse.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3E7EE0-B351-09DF-7E22-70A3336C0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173" y="2474553"/>
            <a:ext cx="1821782" cy="532560"/>
          </a:xfrm>
          <a:prstGeom prst="rect">
            <a:avLst/>
          </a:prstGeom>
        </p:spPr>
      </p:pic>
      <p:pic>
        <p:nvPicPr>
          <p:cNvPr id="25" name="Picture 24" descr="A blue and orange logo&#10;&#10;Description automatically generated">
            <a:extLst>
              <a:ext uri="{FF2B5EF4-FFF2-40B4-BE49-F238E27FC236}">
                <a16:creationId xmlns:a16="http://schemas.microsoft.com/office/drawing/2014/main" id="{9A6FF56B-4467-2098-257F-9727C3E79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73" t="38536" r="24526" b="38537"/>
          <a:stretch/>
        </p:blipFill>
        <p:spPr>
          <a:xfrm>
            <a:off x="10389757" y="6023156"/>
            <a:ext cx="1483408" cy="5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B1A2E7D6-0452-321E-0DDB-B0B2F9E2F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89" t="1237" b="50000"/>
          <a:stretch/>
        </p:blipFill>
        <p:spPr>
          <a:xfrm>
            <a:off x="-93190" y="0"/>
            <a:ext cx="1253253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21A565-CC7B-2766-40BC-E25666D1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638"/>
            <a:ext cx="10515600" cy="953898"/>
          </a:xfrm>
        </p:spPr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Devenez membre</a:t>
            </a:r>
            <a:r>
              <a:rPr lang="de-DE" b="1" dirty="0" err="1">
                <a:solidFill>
                  <a:schemeClr val="accent2"/>
                </a:solidFill>
              </a:rPr>
              <a:t> PoVS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8A5D71-67C4-108B-F3F9-EE86F1E2FEEE}"/>
              </a:ext>
            </a:extLst>
          </p:cNvPr>
          <p:cNvSpPr txBox="1"/>
          <p:nvPr/>
        </p:nvSpPr>
        <p:spPr>
          <a:xfrm>
            <a:off x="2736783" y="3344700"/>
            <a:ext cx="114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Échange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FD54A3-84DE-E1EF-E128-0CBDAF3723B7}"/>
              </a:ext>
            </a:extLst>
          </p:cNvPr>
          <p:cNvSpPr txBox="1"/>
          <p:nvPr/>
        </p:nvSpPr>
        <p:spPr>
          <a:xfrm>
            <a:off x="2599610" y="2405071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Expertise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C0F7C8-6CA6-FCC0-93AF-C0A569396112}"/>
              </a:ext>
            </a:extLst>
          </p:cNvPr>
          <p:cNvSpPr txBox="1"/>
          <p:nvPr/>
        </p:nvSpPr>
        <p:spPr>
          <a:xfrm>
            <a:off x="3129708" y="1543964"/>
            <a:ext cx="279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Soutien mutuel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23EDAB-61EE-6ACD-A16A-D866841611FB}"/>
              </a:ext>
            </a:extLst>
          </p:cNvPr>
          <p:cNvSpPr txBox="1"/>
          <p:nvPr/>
        </p:nvSpPr>
        <p:spPr>
          <a:xfrm>
            <a:off x="569523" y="1815602"/>
            <a:ext cx="179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Devenir visible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109317-B96D-016B-5A6E-C5DD102349B4}"/>
              </a:ext>
            </a:extLst>
          </p:cNvPr>
          <p:cNvSpPr txBox="1"/>
          <p:nvPr/>
        </p:nvSpPr>
        <p:spPr>
          <a:xfrm>
            <a:off x="4669599" y="3655337"/>
            <a:ext cx="15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538BD5"/>
                </a:solidFill>
              </a:rPr>
              <a:t>Créativité</a:t>
            </a:r>
            <a:endParaRPr lang="de-DE" dirty="0">
              <a:solidFill>
                <a:srgbClr val="538BD5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77D13F-9940-2348-0C0C-FDA487DA7AAF}"/>
              </a:ext>
            </a:extLst>
          </p:cNvPr>
          <p:cNvSpPr txBox="1"/>
          <p:nvPr/>
        </p:nvSpPr>
        <p:spPr>
          <a:xfrm>
            <a:off x="3522411" y="453452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538BD5"/>
                </a:solidFill>
              </a:rPr>
              <a:t>Mise en œuvre des idées </a:t>
            </a:r>
            <a:endParaRPr lang="de-DE" dirty="0">
              <a:solidFill>
                <a:srgbClr val="538BD5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065E219-5688-532B-47CB-61BBB860C85E}"/>
              </a:ext>
            </a:extLst>
          </p:cNvPr>
          <p:cNvSpPr txBox="1"/>
          <p:nvPr/>
        </p:nvSpPr>
        <p:spPr>
          <a:xfrm>
            <a:off x="1167137" y="420580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Communauté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A4B5197-3EB8-1B94-BFF8-CBB3E33D643F}"/>
              </a:ext>
            </a:extLst>
          </p:cNvPr>
          <p:cNvSpPr txBox="1"/>
          <p:nvPr/>
        </p:nvSpPr>
        <p:spPr>
          <a:xfrm>
            <a:off x="531515" y="3059190"/>
            <a:ext cx="127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538BD5"/>
                </a:solidFill>
              </a:rPr>
              <a:t>Connexion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E098999-A5B7-5648-703A-C3B8E91D2B8F}"/>
              </a:ext>
            </a:extLst>
          </p:cNvPr>
          <p:cNvSpPr txBox="1"/>
          <p:nvPr/>
        </p:nvSpPr>
        <p:spPr>
          <a:xfrm>
            <a:off x="4381663" y="5447848"/>
            <a:ext cx="17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Confiance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0A08F82-9E4C-B949-A2DD-67A36906539D}"/>
              </a:ext>
            </a:extLst>
          </p:cNvPr>
          <p:cNvSpPr txBox="1"/>
          <p:nvPr/>
        </p:nvSpPr>
        <p:spPr>
          <a:xfrm>
            <a:off x="4459720" y="2570876"/>
            <a:ext cx="17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Label de qualité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2D4DD9E-55DE-BF40-A0FD-58CA8C58DCBE}"/>
              </a:ext>
            </a:extLst>
          </p:cNvPr>
          <p:cNvSpPr/>
          <p:nvPr/>
        </p:nvSpPr>
        <p:spPr>
          <a:xfrm>
            <a:off x="211872" y="5246207"/>
            <a:ext cx="364464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chemeClr val="accent1"/>
                </a:solidFill>
              </a:rPr>
              <a:t>Mel</a:t>
            </a:r>
            <a:r>
              <a:rPr lang="de-DE" sz="1600" b="1" dirty="0">
                <a:solidFill>
                  <a:schemeClr val="accent1"/>
                </a:solidFill>
              </a:rPr>
              <a:t>anie Goumri </a:t>
            </a:r>
          </a:p>
          <a:p>
            <a:r>
              <a:rPr lang="de-DE" sz="1600" b="1" dirty="0">
                <a:solidFill>
                  <a:schemeClr val="accent1"/>
                </a:solidFill>
              </a:rPr>
              <a:t>077 407 83 05</a:t>
            </a:r>
          </a:p>
          <a:p>
            <a:r>
              <a:rPr lang="de-DE" sz="1600" b="1" dirty="0">
                <a:solidFill>
                  <a:schemeClr val="accent1"/>
                </a:solidFill>
              </a:rPr>
              <a:t>melanie@polarity-schweiz.ch</a:t>
            </a: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b="1" dirty="0">
                <a:solidFill>
                  <a:schemeClr val="accent1"/>
                </a:solidFill>
              </a:rPr>
              <a:t>www.polarity-schweiz.ch</a:t>
            </a:r>
          </a:p>
        </p:txBody>
      </p:sp>
      <p:pic>
        <p:nvPicPr>
          <p:cNvPr id="21" name="Picture 20" descr="A blue and orange logo&#10;&#10;Description automatically generated">
            <a:extLst>
              <a:ext uri="{FF2B5EF4-FFF2-40B4-BE49-F238E27FC236}">
                <a16:creationId xmlns:a16="http://schemas.microsoft.com/office/drawing/2014/main" id="{15BD4B02-36BB-CB3D-78A7-4760AF86A0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3" t="38536" r="24526" b="38537"/>
          <a:stretch/>
        </p:blipFill>
        <p:spPr>
          <a:xfrm>
            <a:off x="10389757" y="6023156"/>
            <a:ext cx="1483408" cy="5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6"/>
    </mc:Choice>
    <mc:Fallback xmlns:a16="http://schemas.microsoft.com/office/drawing/2014/main" xmlns="">
      <p:transition spd="slow" advTm="6218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2.3|13.4|15.5|16.4|25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nfliegen Präsentation für Krankenkassen Endfassung" id="{F7E660DE-4366-3847-B5C5-3D9B0233DBF8}" vid="{000E515B-CB4C-414C-9450-1A592CF9133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0e961c0-5f5f-4e60-bb67-260af4122456" xsi:nil="true"/>
    <lcf76f155ced4ddcb4097134ff3c332f xmlns="64cc549b-cdee-4cf4-8f90-3886219b931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A378191CDBE6F42A291944BC80319ED" ma:contentTypeVersion="12" ma:contentTypeDescription="Ein neues Dokument erstellen." ma:contentTypeScope="" ma:versionID="bea7fd8d5e6c804e4958d4708cbf331e">
  <xsd:schema xmlns:xsd="http://www.w3.org/2001/XMLSchema" xmlns:xs="http://www.w3.org/2001/XMLSchema" xmlns:p="http://schemas.microsoft.com/office/2006/metadata/properties" xmlns:ns2="64cc549b-cdee-4cf4-8f90-3886219b9316" xmlns:ns3="80e961c0-5f5f-4e60-bb67-260af4122456" targetNamespace="http://schemas.microsoft.com/office/2006/metadata/properties" ma:root="true" ma:fieldsID="ad5968f9b94a4be4a5752beabed0fcd9" ns2:_="" ns3:_="">
    <xsd:import namespace="64cc549b-cdee-4cf4-8f90-3886219b9316"/>
    <xsd:import namespace="80e961c0-5f5f-4e60-bb67-260af41224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c549b-cdee-4cf4-8f90-3886219b93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0e83b4e2-5ba5-4f4a-8de6-da86505273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961c0-5f5f-4e60-bb67-260af412245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a283ed-9565-49ab-b68c-6aad2c23b82b}" ma:internalName="TaxCatchAll" ma:showField="CatchAllData" ma:web="80e961c0-5f5f-4e60-bb67-260af41224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1D740-7520-4F9D-AE89-56DCBE6329C1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64cc549b-cdee-4cf4-8f90-3886219b9316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FD377D23-BAE0-464A-9F25-1952E88307D0}"/>
</file>

<file path=customXml/itemProps3.xml><?xml version="1.0" encoding="utf-8"?>
<ds:datastoreItem xmlns:ds="http://schemas.openxmlformats.org/officeDocument/2006/customXml" ds:itemID="{B6265CF2-66A8-424E-AF24-E6C9A45AF0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410</Words>
  <Application>Microsoft Macintosh PowerPoint</Application>
  <PresentationFormat>Breitbild</PresentationFormat>
  <Paragraphs>83</Paragraphs>
  <Slides>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Le réseau PoVS</vt:lpstr>
      <vt:lpstr>PowerPoint-Präsentation</vt:lpstr>
      <vt:lpstr>PowerPoint-Präsentation</vt:lpstr>
      <vt:lpstr>Les avantages d'une adhésion à la PoVS</vt:lpstr>
      <vt:lpstr>PowerPoint-Präsentation</vt:lpstr>
      <vt:lpstr>cotisations des membres</vt:lpstr>
      <vt:lpstr>Devenez membre PoVS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Selina Oechslin</dc:creator>
  <cp:keywords>, docId:3E8EFBDD54C941372A33529452EB7E7A</cp:keywords>
  <cp:lastModifiedBy>Ahi G</cp:lastModifiedBy>
  <cp:revision>48</cp:revision>
  <dcterms:created xsi:type="dcterms:W3CDTF">2023-11-21T11:20:39Z</dcterms:created>
  <dcterms:modified xsi:type="dcterms:W3CDTF">2025-09-18T15:05:04Z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0x0101009A378191CDBE6F42A291944BC80319ED</vt:lpwstr>
  </property>
</Properties>
</file>